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7" r:id="rId2"/>
    <p:sldId id="269" r:id="rId3"/>
    <p:sldId id="270" r:id="rId4"/>
    <p:sldId id="268" r:id="rId5"/>
    <p:sldId id="271" r:id="rId6"/>
    <p:sldId id="272" r:id="rId7"/>
    <p:sldId id="273" r:id="rId8"/>
    <p:sldId id="274" r:id="rId9"/>
    <p:sldId id="275" r:id="rId10"/>
    <p:sldId id="276" r:id="rId11"/>
    <p:sldId id="27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188314C-EE5A-4057-9412-1139E28E33D0}">
          <p14:sldIdLst>
            <p14:sldId id="257"/>
            <p14:sldId id="269"/>
            <p14:sldId id="270"/>
            <p14:sldId id="268"/>
            <p14:sldId id="271"/>
            <p14:sldId id="272"/>
            <p14:sldId id="273"/>
            <p14:sldId id="274"/>
            <p14:sldId id="275"/>
            <p14:sldId id="276"/>
            <p14:sldId id="277"/>
          </p14:sldIdLst>
        </p14:section>
        <p14:section name="Untitled Section" id="{0AF10B01-FE2F-4175-8E22-291612C3A3C1}">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notesViewPr>
    <p:cSldViewPr>
      <p:cViewPr>
        <p:scale>
          <a:sx n="120" d="100"/>
          <a:sy n="120" d="100"/>
        </p:scale>
        <p:origin x="-624" y="188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FDFCE4-E269-4ED2-B7C5-435138DA96CF}" type="datetimeFigureOut">
              <a:rPr lang="en-US" smtClean="0"/>
              <a:t>4/13/2018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0811E0-43E9-443E-A093-F0AAE3B6AAB0}" type="slidenum">
              <a:rPr lang="en-US" smtClean="0"/>
              <a:t>‹#›</a:t>
            </a:fld>
            <a:endParaRPr lang="en-US"/>
          </a:p>
        </p:txBody>
      </p:sp>
    </p:spTree>
    <p:extLst>
      <p:ext uri="{BB962C8B-B14F-4D97-AF65-F5344CB8AC3E}">
        <p14:creationId xmlns:p14="http://schemas.microsoft.com/office/powerpoint/2010/main" val="2220497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F0811E0-43E9-443E-A093-F0AAE3B6AAB0}" type="slidenum">
              <a:rPr lang="en-US" smtClean="0"/>
              <a:t>1</a:t>
            </a:fld>
            <a:endParaRPr lang="en-US"/>
          </a:p>
        </p:txBody>
      </p:sp>
    </p:spTree>
    <p:extLst>
      <p:ext uri="{BB962C8B-B14F-4D97-AF65-F5344CB8AC3E}">
        <p14:creationId xmlns:p14="http://schemas.microsoft.com/office/powerpoint/2010/main" val="18582445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0C79D16-0EDF-4B94-A8D6-E4EE3D7AA3E8}" type="slidenum">
              <a:rPr lang="en-US" smtClean="0"/>
              <a:t>10</a:t>
            </a:fld>
            <a:endParaRPr lang="en-US"/>
          </a:p>
        </p:txBody>
      </p:sp>
    </p:spTree>
    <p:extLst>
      <p:ext uri="{BB962C8B-B14F-4D97-AF65-F5344CB8AC3E}">
        <p14:creationId xmlns:p14="http://schemas.microsoft.com/office/powerpoint/2010/main" val="4646587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0C79D16-0EDF-4B94-A8D6-E4EE3D7AA3E8}" type="slidenum">
              <a:rPr lang="en-US" smtClean="0"/>
              <a:t>11</a:t>
            </a:fld>
            <a:endParaRPr lang="en-US"/>
          </a:p>
        </p:txBody>
      </p:sp>
    </p:spTree>
    <p:extLst>
      <p:ext uri="{BB962C8B-B14F-4D97-AF65-F5344CB8AC3E}">
        <p14:creationId xmlns:p14="http://schemas.microsoft.com/office/powerpoint/2010/main" val="1131265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267200"/>
            <a:ext cx="5486400" cy="4191000"/>
          </a:xfrm>
        </p:spPr>
        <p:txBody>
          <a:bodyPr/>
          <a:lstStyle/>
          <a:p>
            <a:pPr marL="342900" lvl="0" indent="-342900">
              <a:buFont typeface="Symbol"/>
              <a:buChar char=""/>
              <a:tabLst>
                <a:tab pos="228600" algn="l"/>
              </a:tabLst>
            </a:pPr>
            <a:r>
              <a:rPr lang="en-US" spc="-10" dirty="0">
                <a:latin typeface="Times New Roman"/>
                <a:ea typeface="Times New Roman"/>
              </a:rPr>
              <a:t>Ask for 4 volunteers to conduct 2 short roleplays. </a:t>
            </a:r>
            <a:endParaRPr lang="en-US" dirty="0">
              <a:latin typeface="Times New Roman"/>
              <a:ea typeface="Calibri"/>
            </a:endParaRPr>
          </a:p>
          <a:p>
            <a:pPr marL="457200">
              <a:tabLst>
                <a:tab pos="228600" algn="l"/>
              </a:tabLst>
            </a:pPr>
            <a:r>
              <a:rPr lang="en-US" b="1" spc="-10" dirty="0">
                <a:latin typeface="Times New Roman"/>
                <a:ea typeface="Times New Roman"/>
              </a:rPr>
              <a:t>Roleplay 1</a:t>
            </a:r>
            <a:r>
              <a:rPr lang="en-US" spc="-10" dirty="0">
                <a:latin typeface="Times New Roman"/>
                <a:ea typeface="Times New Roman"/>
              </a:rPr>
              <a:t>: An adolescent client and an insensitive receptionist. The adolescent attempts to make sure s/he is in the right place, asks what to do, inquires about procedures, etc. (and is very anxious and uncomfortable).  The receptionist is busy, over-worked, believes adolescents should not seek RH care, and is indifferent to the adolescent’s needs and sensitivities.</a:t>
            </a:r>
            <a:endParaRPr lang="en-US" dirty="0">
              <a:latin typeface="Times New Roman"/>
              <a:ea typeface="Calibri"/>
            </a:endParaRPr>
          </a:p>
          <a:p>
            <a:pPr marL="342900" lvl="0" indent="-342900">
              <a:buFont typeface="Symbol"/>
              <a:buChar char=""/>
              <a:tabLst>
                <a:tab pos="228600" algn="l"/>
              </a:tabLst>
            </a:pPr>
            <a:r>
              <a:rPr lang="en-US" b="1" spc="-10" dirty="0">
                <a:latin typeface="Times New Roman"/>
                <a:ea typeface="Times New Roman"/>
              </a:rPr>
              <a:t>Roleplay 2</a:t>
            </a:r>
            <a:r>
              <a:rPr lang="en-US" spc="-10" dirty="0">
                <a:latin typeface="Times New Roman"/>
                <a:ea typeface="Times New Roman"/>
              </a:rPr>
              <a:t>: An adolescent client and a trained, sensitive receptionist.  The actors perform the same scenario as above, but the receptionist is understanding and wants to help make the overall clinical interaction a positive and effective experience.</a:t>
            </a:r>
            <a:endParaRPr lang="en-US" dirty="0">
              <a:latin typeface="Times New Roman"/>
              <a:ea typeface="Times New Roman"/>
            </a:endParaRPr>
          </a:p>
          <a:p>
            <a:pPr marL="342900" lvl="0" indent="-342900">
              <a:buFont typeface="Symbol"/>
              <a:buChar char=""/>
              <a:tabLst>
                <a:tab pos="228600" algn="l"/>
              </a:tabLst>
            </a:pPr>
            <a:r>
              <a:rPr lang="en-US" spc="-10" dirty="0">
                <a:latin typeface="Times New Roman"/>
                <a:ea typeface="Times New Roman"/>
              </a:rPr>
              <a:t>Explain that the next exercise is to learn to use the clarification technique in order to help the adolescent client explore ideas and feelings, and to help clarify confusing or vague messages.</a:t>
            </a:r>
            <a:endParaRPr lang="en-US" dirty="0">
              <a:latin typeface="Times New Roman"/>
              <a:ea typeface="Calibri"/>
            </a:endParaRPr>
          </a:p>
          <a:p>
            <a:pPr marL="342900" lvl="0" indent="-342900">
              <a:buFont typeface="Symbol"/>
              <a:buChar char=""/>
              <a:tabLst>
                <a:tab pos="228600" algn="l"/>
              </a:tabLst>
            </a:pPr>
            <a:r>
              <a:rPr lang="en-US" spc="-10" dirty="0">
                <a:latin typeface="Times New Roman"/>
                <a:ea typeface="Times New Roman"/>
              </a:rPr>
              <a:t>Distribute the Handout #1: Statements to Practice Clarification Technique.</a:t>
            </a:r>
            <a:endParaRPr lang="en-US" dirty="0">
              <a:latin typeface="Times New Roman"/>
              <a:ea typeface="Calibri"/>
            </a:endParaRPr>
          </a:p>
          <a:p>
            <a:pPr marL="342900" lvl="0" indent="-342900">
              <a:buFont typeface="Symbol"/>
              <a:buChar char=""/>
              <a:tabLst>
                <a:tab pos="228600" algn="l"/>
              </a:tabLst>
            </a:pPr>
            <a:r>
              <a:rPr lang="en-US" spc="-10" dirty="0">
                <a:latin typeface="Times New Roman"/>
                <a:ea typeface="Times New Roman"/>
              </a:rPr>
              <a:t>For the first round, ask for 6 volunteers. Three should play adolescents and 3 should be counselors, with pairs seated facing each other.</a:t>
            </a:r>
            <a:endParaRPr lang="en-US" dirty="0">
              <a:latin typeface="Times New Roman"/>
              <a:ea typeface="Calibri"/>
            </a:endParaRPr>
          </a:p>
          <a:p>
            <a:pPr marL="342900" lvl="0" indent="-342900">
              <a:buFont typeface="Symbol"/>
              <a:buChar char=""/>
              <a:tabLst>
                <a:tab pos="228600" algn="l"/>
              </a:tabLst>
            </a:pPr>
            <a:r>
              <a:rPr lang="en-US" spc="-10" dirty="0">
                <a:latin typeface="Times New Roman"/>
                <a:ea typeface="Times New Roman"/>
              </a:rPr>
              <a:t>The first “adolescent” speaks line #1 to her/his “counselor.” The counselor responds, attempting to clarify what the adolescent means with specific reference to the boldface words.</a:t>
            </a:r>
            <a:endParaRPr lang="en-US" dirty="0">
              <a:latin typeface="Times New Roman"/>
              <a:ea typeface="Calibri"/>
            </a:endParaRPr>
          </a:p>
          <a:p>
            <a:pPr marL="342900" lvl="0" indent="-342900">
              <a:buFont typeface="Symbol"/>
              <a:buChar char=""/>
              <a:tabLst>
                <a:tab pos="228600" algn="l"/>
              </a:tabLst>
            </a:pPr>
            <a:r>
              <a:rPr lang="en-US" spc="-10" dirty="0">
                <a:latin typeface="Times New Roman"/>
                <a:ea typeface="Times New Roman"/>
              </a:rPr>
              <a:t>The 2nd and 3rd pairs repeat this process with lines #2 and #3.  </a:t>
            </a:r>
            <a:endParaRPr lang="en-US" dirty="0">
              <a:latin typeface="Times New Roman"/>
              <a:ea typeface="Calibri"/>
            </a:endParaRPr>
          </a:p>
          <a:p>
            <a:pPr marL="342900" lvl="0" indent="-342900">
              <a:buFont typeface="Symbol"/>
              <a:buChar char=""/>
              <a:tabLst>
                <a:tab pos="228600" algn="l"/>
              </a:tabLst>
            </a:pPr>
            <a:r>
              <a:rPr lang="en-US" spc="-10" dirty="0">
                <a:latin typeface="Times New Roman"/>
                <a:ea typeface="Times New Roman"/>
              </a:rPr>
              <a:t>Ask students to discuss the “counselor's” use of the clarification technique, making comments and suggestions.</a:t>
            </a:r>
            <a:endParaRPr lang="en-US" dirty="0">
              <a:latin typeface="Times New Roman"/>
              <a:ea typeface="Times New Roman"/>
            </a:endParaRPr>
          </a:p>
          <a:p>
            <a:pPr marL="342900" lvl="0" indent="-342900">
              <a:buFont typeface="Symbol"/>
              <a:buChar char=""/>
              <a:tabLst>
                <a:tab pos="228600" algn="l"/>
              </a:tabLst>
            </a:pPr>
            <a:r>
              <a:rPr lang="en-US" spc="-10" dirty="0">
                <a:latin typeface="Times New Roman"/>
                <a:ea typeface="Times New Roman"/>
              </a:rPr>
              <a:t>Two more groups of 3 pairs complete the exercise, with discussions after each group. </a:t>
            </a:r>
            <a:endParaRPr lang="en-US" dirty="0"/>
          </a:p>
        </p:txBody>
      </p:sp>
      <p:sp>
        <p:nvSpPr>
          <p:cNvPr id="4" name="Slide Number Placeholder 3"/>
          <p:cNvSpPr>
            <a:spLocks noGrp="1"/>
          </p:cNvSpPr>
          <p:nvPr>
            <p:ph type="sldNum" sz="quarter" idx="10"/>
          </p:nvPr>
        </p:nvSpPr>
        <p:spPr/>
        <p:txBody>
          <a:bodyPr/>
          <a:lstStyle/>
          <a:p>
            <a:fld id="{40C79D16-0EDF-4B94-A8D6-E4EE3D7AA3E8}" type="slidenum">
              <a:rPr lang="en-US" smtClean="0"/>
              <a:t>2</a:t>
            </a:fld>
            <a:endParaRPr lang="en-US" dirty="0"/>
          </a:p>
        </p:txBody>
      </p:sp>
    </p:spTree>
    <p:extLst>
      <p:ext uri="{BB962C8B-B14F-4D97-AF65-F5344CB8AC3E}">
        <p14:creationId xmlns:p14="http://schemas.microsoft.com/office/powerpoint/2010/main" val="1368919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buFont typeface="Symbol"/>
              <a:buChar char=""/>
              <a:tabLst>
                <a:tab pos="228600" algn="l"/>
              </a:tabLst>
            </a:pPr>
            <a:r>
              <a:rPr lang="en-US" spc="-10" dirty="0">
                <a:latin typeface="Times New Roman"/>
                <a:ea typeface="Times New Roman"/>
              </a:rPr>
              <a:t>Ask students to brainstorm what emotions an adolescent may feel when talking with a provider and explain why an adolescent might feel the emotion.</a:t>
            </a:r>
            <a:endParaRPr lang="en-US" sz="1400" dirty="0">
              <a:latin typeface="Times New Roman"/>
              <a:ea typeface="Calibri"/>
            </a:endParaRPr>
          </a:p>
          <a:p>
            <a:pPr marL="342900" lvl="0" indent="-342900">
              <a:buFont typeface="Symbol"/>
              <a:buChar char=""/>
              <a:tabLst>
                <a:tab pos="228600" algn="l"/>
              </a:tabLst>
            </a:pPr>
            <a:r>
              <a:rPr lang="en-US" spc="-10" dirty="0">
                <a:latin typeface="Times New Roman"/>
                <a:ea typeface="Times New Roman"/>
              </a:rPr>
              <a:t>Write their responses on a flip chart</a:t>
            </a:r>
            <a:endParaRPr lang="en-US" sz="1400" dirty="0">
              <a:latin typeface="Times New Roman"/>
              <a:ea typeface="Calibri"/>
            </a:endParaRPr>
          </a:p>
          <a:p>
            <a:pPr marL="342900" lvl="0" indent="-342900">
              <a:buFont typeface="Symbol"/>
              <a:buChar char=""/>
              <a:tabLst>
                <a:tab pos="228600" algn="l"/>
              </a:tabLst>
            </a:pPr>
            <a:r>
              <a:rPr lang="en-US" spc="-10" dirty="0">
                <a:latin typeface="Times New Roman"/>
                <a:ea typeface="Times New Roman"/>
              </a:rPr>
              <a:t>Compare their responses with slide #3</a:t>
            </a:r>
            <a:endParaRPr lang="en-US" sz="1400" dirty="0">
              <a:latin typeface="Times New Roman"/>
              <a:ea typeface="Times New Roman"/>
            </a:endParaRPr>
          </a:p>
          <a:p>
            <a:pPr marL="342900" lvl="0" indent="-342900">
              <a:buFont typeface="Symbol"/>
              <a:buChar char=""/>
              <a:tabLst>
                <a:tab pos="228600" algn="l"/>
              </a:tabLst>
            </a:pPr>
            <a:r>
              <a:rPr lang="en-US" spc="-10" dirty="0">
                <a:latin typeface="Times New Roman"/>
                <a:ea typeface="Times New Roman"/>
              </a:rPr>
              <a:t>Ask the students if any of them ever felt any of these emotions. Ask a volunteer to share an example of a time when one of these negative emotions kept them from seeking information or services that they needed at the time.</a:t>
            </a:r>
            <a:endParaRPr lang="en-US" dirty="0"/>
          </a:p>
        </p:txBody>
      </p:sp>
      <p:sp>
        <p:nvSpPr>
          <p:cNvPr id="4" name="Slide Number Placeholder 3"/>
          <p:cNvSpPr>
            <a:spLocks noGrp="1"/>
          </p:cNvSpPr>
          <p:nvPr>
            <p:ph type="sldNum" sz="quarter" idx="10"/>
          </p:nvPr>
        </p:nvSpPr>
        <p:spPr/>
        <p:txBody>
          <a:bodyPr/>
          <a:lstStyle/>
          <a:p>
            <a:fld id="{40C79D16-0EDF-4B94-A8D6-E4EE3D7AA3E8}" type="slidenum">
              <a:rPr lang="en-US" smtClean="0"/>
              <a:t>3</a:t>
            </a:fld>
            <a:endParaRPr lang="en-US"/>
          </a:p>
        </p:txBody>
      </p:sp>
    </p:spTree>
    <p:extLst>
      <p:ext uri="{BB962C8B-B14F-4D97-AF65-F5344CB8AC3E}">
        <p14:creationId xmlns:p14="http://schemas.microsoft.com/office/powerpoint/2010/main" val="16824414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F0811E0-43E9-443E-A093-F0AAE3B6AAB0}" type="slidenum">
              <a:rPr lang="en-US" smtClean="0"/>
              <a:t>4</a:t>
            </a:fld>
            <a:endParaRPr lang="en-US"/>
          </a:p>
        </p:txBody>
      </p:sp>
    </p:spTree>
    <p:extLst>
      <p:ext uri="{BB962C8B-B14F-4D97-AF65-F5344CB8AC3E}">
        <p14:creationId xmlns:p14="http://schemas.microsoft.com/office/powerpoint/2010/main" val="110499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buFont typeface="Symbol"/>
              <a:buChar char=""/>
              <a:tabLst>
                <a:tab pos="228600" algn="l"/>
              </a:tabLst>
            </a:pPr>
            <a:r>
              <a:rPr lang="en-US" sz="1100" spc="-10" dirty="0">
                <a:latin typeface="Times New Roman"/>
                <a:ea typeface="Times New Roman"/>
              </a:rPr>
              <a:t>Briefly discuss the slides 4 and 5.</a:t>
            </a:r>
            <a:endParaRPr lang="en-US" sz="1100" dirty="0">
              <a:latin typeface="Times New Roman"/>
              <a:ea typeface="Calibri"/>
            </a:endParaRPr>
          </a:p>
          <a:p>
            <a:pPr marL="342900" lvl="0" indent="-342900">
              <a:buFont typeface="Symbol"/>
              <a:buChar char=""/>
              <a:tabLst>
                <a:tab pos="228600" algn="l"/>
              </a:tabLst>
            </a:pPr>
            <a:r>
              <a:rPr lang="en-US" sz="1100" spc="-10" dirty="0">
                <a:latin typeface="Times New Roman"/>
                <a:ea typeface="Times New Roman"/>
              </a:rPr>
              <a:t>Divide the students into small groups for simultaneous role plays.  Keep the number of groups to a size where the instructor(s) can observe role plays easily by moving around the room. For example, if there is one trainer, divide students into fewer, larger groups. If there are multiple trainers.</a:t>
            </a:r>
            <a:endParaRPr lang="en-US" sz="1100" dirty="0">
              <a:latin typeface="Times New Roman"/>
              <a:ea typeface="Calibri"/>
            </a:endParaRPr>
          </a:p>
          <a:p>
            <a:pPr marL="342900" lvl="0" indent="-342900">
              <a:buFont typeface="Symbol"/>
              <a:buChar char=""/>
              <a:tabLst>
                <a:tab pos="228600" algn="l"/>
              </a:tabLst>
            </a:pPr>
            <a:r>
              <a:rPr lang="en-US" sz="1100" spc="-10" dirty="0">
                <a:latin typeface="Times New Roman"/>
                <a:ea typeface="Times New Roman"/>
              </a:rPr>
              <a:t>Ask the students to perform role plays, using role plays in Handout #2 Communication Role Plays.  Students will perform in pairs, with other member observing and providing feedback.  ‘Providers’ should roleplay all aspects of screening and counseling.  If a particular exam or procedure would normally be done (e.g., when providing a contraceptive method), students should announce to the observers what they would do if they were in the clinic (i.e. now I would take the BP). </a:t>
            </a:r>
            <a:endParaRPr lang="en-US" sz="1100" dirty="0">
              <a:latin typeface="Times New Roman"/>
              <a:ea typeface="Calibri"/>
            </a:endParaRPr>
          </a:p>
          <a:p>
            <a:pPr marL="342900" lvl="0" indent="-342900">
              <a:buFont typeface="Symbol"/>
              <a:buChar char=""/>
              <a:tabLst>
                <a:tab pos="228600" algn="l"/>
              </a:tabLst>
            </a:pPr>
            <a:r>
              <a:rPr lang="en-US" sz="1100" spc="-10" dirty="0">
                <a:latin typeface="Times New Roman"/>
                <a:ea typeface="Times New Roman"/>
              </a:rPr>
              <a:t>Distribute Handout# 3 on Techniques to Help Assure Good Communication with Adolescents. Explain that this handout should be used as a checklist when observing the roleplays.</a:t>
            </a:r>
            <a:endParaRPr lang="en-US" sz="1100" dirty="0">
              <a:latin typeface="Times New Roman"/>
              <a:ea typeface="Calibri"/>
            </a:endParaRPr>
          </a:p>
          <a:p>
            <a:pPr marL="342900" lvl="0" indent="-342900">
              <a:buFont typeface="Symbol"/>
              <a:buChar char=""/>
              <a:tabLst>
                <a:tab pos="228600" algn="l"/>
              </a:tabLst>
            </a:pPr>
            <a:r>
              <a:rPr lang="en-US" sz="1100" spc="-10" dirty="0">
                <a:latin typeface="Times New Roman"/>
                <a:ea typeface="Times New Roman"/>
              </a:rPr>
              <a:t>Each student should participate in at least three role plays and play the provider and the client, as well as the observer at least once each.</a:t>
            </a:r>
          </a:p>
          <a:p>
            <a:pPr marL="342900" lvl="0" indent="-342900">
              <a:buFont typeface="Symbol"/>
              <a:buChar char=""/>
              <a:tabLst>
                <a:tab pos="228600" algn="l"/>
              </a:tabLst>
            </a:pPr>
            <a:r>
              <a:rPr lang="en-US" sz="1100" spc="-10" dirty="0">
                <a:latin typeface="Times New Roman"/>
                <a:ea typeface="Times New Roman"/>
              </a:rPr>
              <a:t>Allow </a:t>
            </a:r>
            <a:r>
              <a:rPr lang="en-US" sz="1100" i="1" spc="-10" dirty="0">
                <a:latin typeface="Times New Roman"/>
                <a:ea typeface="Times New Roman"/>
              </a:rPr>
              <a:t>actors/players</a:t>
            </a:r>
            <a:r>
              <a:rPr lang="en-US" sz="1100" spc="-10" dirty="0">
                <a:latin typeface="Times New Roman"/>
                <a:ea typeface="Times New Roman"/>
              </a:rPr>
              <a:t> about 10 minutes to prepare, limit each role play to 5 minutes, and allow about 15 minutes for feedback and analysis of the process and content. </a:t>
            </a:r>
          </a:p>
          <a:p>
            <a:pPr marL="342900" lvl="0" indent="-342900">
              <a:buFont typeface="Symbol"/>
              <a:buChar char=""/>
              <a:tabLst>
                <a:tab pos="228600" algn="l"/>
              </a:tabLst>
            </a:pPr>
            <a:r>
              <a:rPr lang="en-US" sz="1100" spc="-10" dirty="0">
                <a:latin typeface="Times New Roman"/>
                <a:ea typeface="Times New Roman"/>
              </a:rPr>
              <a:t>Instructors should rotate groups after the first one or two role plays in order to get as many trainer observations of individual students’ counseling skills as possible. </a:t>
            </a:r>
            <a:endParaRPr lang="en-US" dirty="0">
              <a:latin typeface="Times New Roman"/>
              <a:ea typeface="Calibri"/>
            </a:endParaRPr>
          </a:p>
          <a:p>
            <a:pPr lvl="0">
              <a:tabLst>
                <a:tab pos="228600" algn="l"/>
              </a:tabLst>
            </a:pPr>
            <a:r>
              <a:rPr lang="en-US" sz="1100" spc="-10" dirty="0">
                <a:latin typeface="Times New Roman"/>
                <a:ea typeface="Calibri"/>
              </a:rPr>
              <a:t>See next slide note to continue</a:t>
            </a:r>
            <a:endParaRPr lang="en-US" dirty="0">
              <a:latin typeface="Times New Roman"/>
              <a:ea typeface="Calibri"/>
            </a:endParaRPr>
          </a:p>
        </p:txBody>
      </p:sp>
      <p:sp>
        <p:nvSpPr>
          <p:cNvPr id="4" name="Slide Number Placeholder 3"/>
          <p:cNvSpPr>
            <a:spLocks noGrp="1"/>
          </p:cNvSpPr>
          <p:nvPr>
            <p:ph type="sldNum" sz="quarter" idx="10"/>
          </p:nvPr>
        </p:nvSpPr>
        <p:spPr/>
        <p:txBody>
          <a:bodyPr/>
          <a:lstStyle/>
          <a:p>
            <a:fld id="{40C79D16-0EDF-4B94-A8D6-E4EE3D7AA3E8}" type="slidenum">
              <a:rPr lang="en-US" smtClean="0"/>
              <a:t>5</a:t>
            </a:fld>
            <a:endParaRPr lang="en-US"/>
          </a:p>
        </p:txBody>
      </p:sp>
    </p:spTree>
    <p:extLst>
      <p:ext uri="{BB962C8B-B14F-4D97-AF65-F5344CB8AC3E}">
        <p14:creationId xmlns:p14="http://schemas.microsoft.com/office/powerpoint/2010/main" val="1945211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buFont typeface="Symbol"/>
              <a:buChar char=""/>
              <a:tabLst>
                <a:tab pos="228600" algn="l"/>
              </a:tabLst>
            </a:pPr>
            <a:r>
              <a:rPr lang="en-US" spc="-10" dirty="0">
                <a:latin typeface="Times New Roman"/>
                <a:ea typeface="Times New Roman"/>
              </a:rPr>
              <a:t>Observe and assess each student for counseling content, process, and participation in the exercise.</a:t>
            </a:r>
            <a:endParaRPr lang="en-US" sz="1400" dirty="0">
              <a:latin typeface="Times New Roman"/>
              <a:ea typeface="Calibri"/>
            </a:endParaRPr>
          </a:p>
          <a:p>
            <a:pPr marL="342900" lvl="0" indent="-342900">
              <a:buFont typeface="Symbol"/>
              <a:buChar char=""/>
              <a:tabLst>
                <a:tab pos="228600" algn="l"/>
              </a:tabLst>
            </a:pPr>
            <a:r>
              <a:rPr lang="en-US" spc="-10" dirty="0">
                <a:latin typeface="Times New Roman"/>
                <a:ea typeface="Times New Roman"/>
              </a:rPr>
              <a:t>Encourage and guide the students in constructive critique, in analyzing what was good about the way the </a:t>
            </a:r>
            <a:r>
              <a:rPr lang="en-US" b="1" spc="-10" dirty="0">
                <a:latin typeface="Times New Roman"/>
                <a:ea typeface="Times New Roman"/>
              </a:rPr>
              <a:t>counselor</a:t>
            </a:r>
            <a:r>
              <a:rPr lang="en-US" spc="-10" dirty="0">
                <a:latin typeface="Times New Roman"/>
                <a:ea typeface="Times New Roman"/>
              </a:rPr>
              <a:t> handled the counseling and suggesting what could be improved. Remind students not to confuse the actual student with the </a:t>
            </a:r>
            <a:r>
              <a:rPr lang="en-US" b="1" spc="-10" dirty="0">
                <a:latin typeface="Times New Roman"/>
                <a:ea typeface="Times New Roman"/>
              </a:rPr>
              <a:t>actor's</a:t>
            </a:r>
            <a:r>
              <a:rPr lang="en-US" spc="-10" dirty="0">
                <a:latin typeface="Times New Roman"/>
                <a:ea typeface="Times New Roman"/>
              </a:rPr>
              <a:t> role, and that feedback and critique must not be personalized.</a:t>
            </a:r>
            <a:endParaRPr lang="en-US" sz="1400" dirty="0">
              <a:latin typeface="Times New Roman"/>
              <a:ea typeface="Calibri"/>
            </a:endParaRPr>
          </a:p>
          <a:p>
            <a:pPr marL="342900" lvl="0" indent="-342900">
              <a:buFont typeface="Symbol"/>
              <a:buChar char=""/>
              <a:tabLst>
                <a:tab pos="228600" algn="l"/>
              </a:tabLst>
            </a:pPr>
            <a:r>
              <a:rPr lang="en-US" spc="-10" dirty="0">
                <a:latin typeface="Times New Roman"/>
                <a:ea typeface="Times New Roman"/>
              </a:rPr>
              <a:t>The trainer's role during feedback/ discussion should be to stimulate, guide, keep up discussion, and end it when time is up. The trainer may wish to provide general feedback at the end of student discussion.</a:t>
            </a:r>
            <a:endParaRPr lang="en-US" sz="1400" dirty="0">
              <a:latin typeface="Times New Roman"/>
              <a:ea typeface="Times New Roman"/>
            </a:endParaRPr>
          </a:p>
          <a:p>
            <a:pPr marL="342900" lvl="0" indent="-342900">
              <a:buFont typeface="Symbol"/>
              <a:buChar char=""/>
              <a:tabLst>
                <a:tab pos="228600" algn="l"/>
              </a:tabLst>
            </a:pPr>
            <a:r>
              <a:rPr lang="en-US" spc="-10" dirty="0">
                <a:latin typeface="Times New Roman"/>
                <a:ea typeface="Times New Roman"/>
              </a:rPr>
              <a:t>Take the final 15 minutes to summarize the major points observed in the exercise and respond to student questions with the entire group.  Conclude by asking students to share the main points they have learned about adolescents and meeting their SRH needs</a:t>
            </a:r>
            <a:endParaRPr lang="en-US" dirty="0"/>
          </a:p>
        </p:txBody>
      </p:sp>
      <p:sp>
        <p:nvSpPr>
          <p:cNvPr id="4" name="Slide Number Placeholder 3"/>
          <p:cNvSpPr>
            <a:spLocks noGrp="1"/>
          </p:cNvSpPr>
          <p:nvPr>
            <p:ph type="sldNum" sz="quarter" idx="10"/>
          </p:nvPr>
        </p:nvSpPr>
        <p:spPr/>
        <p:txBody>
          <a:bodyPr/>
          <a:lstStyle/>
          <a:p>
            <a:fld id="{CD345A4F-722F-4C36-8192-69006F731DB1}"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4155425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buFont typeface="Symbol"/>
              <a:buChar char=""/>
              <a:tabLst>
                <a:tab pos="228600" algn="l"/>
              </a:tabLst>
            </a:pPr>
            <a:r>
              <a:rPr lang="en-US" spc="-10" dirty="0">
                <a:latin typeface="Times New Roman"/>
                <a:ea typeface="Times New Roman"/>
              </a:rPr>
              <a:t>Slide 6 and 7</a:t>
            </a:r>
          </a:p>
          <a:p>
            <a:pPr marL="342900" lvl="0" indent="-342900">
              <a:buFont typeface="Symbol"/>
              <a:buChar char=""/>
              <a:tabLst>
                <a:tab pos="228600" algn="l"/>
              </a:tabLst>
            </a:pPr>
            <a:r>
              <a:rPr lang="en-US" spc="-10" dirty="0">
                <a:latin typeface="Times New Roman"/>
                <a:ea typeface="Times New Roman"/>
              </a:rPr>
              <a:t>Explain that when the adolescent makes their own decision, with appropriate information, they will feel sense of satisfaction and will feel capable of voluntarily modifying their behavior.</a:t>
            </a:r>
            <a:endParaRPr lang="en-US" sz="1400" dirty="0">
              <a:latin typeface="Times New Roman"/>
              <a:ea typeface="Calibri"/>
            </a:endParaRPr>
          </a:p>
          <a:p>
            <a:pPr marL="342900" lvl="0" indent="-342900">
              <a:buFont typeface="Symbol"/>
              <a:buChar char=""/>
              <a:tabLst>
                <a:tab pos="228600" algn="l"/>
              </a:tabLst>
            </a:pPr>
            <a:r>
              <a:rPr lang="en-US" spc="-10" dirty="0">
                <a:latin typeface="Times New Roman"/>
                <a:ea typeface="Times New Roman"/>
              </a:rPr>
              <a:t>Explain that</a:t>
            </a:r>
            <a:r>
              <a:rPr lang="en-US" sz="1400" dirty="0">
                <a:latin typeface="Times New Roman"/>
                <a:ea typeface="Calibri"/>
              </a:rPr>
              <a:t> </a:t>
            </a:r>
            <a:r>
              <a:rPr lang="en-US" spc="-10" dirty="0">
                <a:latin typeface="Times New Roman"/>
                <a:ea typeface="Times New Roman"/>
              </a:rPr>
              <a:t>communicating and counseling with an adolescent about sexuality can be challenging because it is a sensitive topic. </a:t>
            </a:r>
            <a:endParaRPr lang="en-US" sz="1400" dirty="0">
              <a:latin typeface="Times New Roman"/>
              <a:ea typeface="Calibri"/>
            </a:endParaRPr>
          </a:p>
          <a:p>
            <a:pPr marL="342900" marR="0" lvl="0" indent="-342900" algn="just">
              <a:spcBef>
                <a:spcPts val="0"/>
              </a:spcBef>
              <a:spcAft>
                <a:spcPts val="0"/>
              </a:spcAft>
              <a:buFont typeface="Symbol"/>
              <a:buChar char=""/>
            </a:pPr>
            <a:r>
              <a:rPr lang="en-US" spc="-10" dirty="0">
                <a:latin typeface="Times New Roman"/>
                <a:ea typeface="Times New Roman"/>
              </a:rPr>
              <a:t>Ask students to raise their hands if they’ve ever felt, emotional, defensive or insecure when discussing sexuality and sexual and reproductive health with an older family member, teacher or health care provider. </a:t>
            </a:r>
            <a:endParaRPr lang="en-US" sz="1400" dirty="0">
              <a:latin typeface="Times New Roman"/>
              <a:ea typeface="Calibri"/>
            </a:endParaRPr>
          </a:p>
          <a:p>
            <a:pPr marL="342900" lvl="0" indent="-342900">
              <a:buFont typeface="Symbol"/>
              <a:buChar char=""/>
              <a:tabLst>
                <a:tab pos="228600" algn="l"/>
              </a:tabLst>
            </a:pPr>
            <a:r>
              <a:rPr lang="en-US" spc="-10" dirty="0">
                <a:latin typeface="Times New Roman"/>
                <a:ea typeface="Times New Roman"/>
              </a:rPr>
              <a:t>Ask students to brainstorm some ideas or tips that might help when discussing sexuality with an adolescent.</a:t>
            </a:r>
            <a:endParaRPr lang="en-US" sz="1400" dirty="0">
              <a:latin typeface="Times New Roman"/>
              <a:ea typeface="Times New Roman"/>
            </a:endParaRPr>
          </a:p>
          <a:p>
            <a:pPr marL="342900" lvl="0" indent="-342900">
              <a:buFont typeface="Symbol"/>
              <a:buChar char=""/>
              <a:tabLst>
                <a:tab pos="228600" algn="l"/>
              </a:tabLst>
            </a:pPr>
            <a:r>
              <a:rPr lang="en-US" spc="-10" dirty="0">
                <a:latin typeface="Times New Roman"/>
                <a:ea typeface="Times New Roman"/>
              </a:rPr>
              <a:t>Supplement their answers with the slide</a:t>
            </a:r>
            <a:endParaRPr lang="en-US" dirty="0"/>
          </a:p>
        </p:txBody>
      </p:sp>
      <p:sp>
        <p:nvSpPr>
          <p:cNvPr id="4" name="Slide Number Placeholder 3"/>
          <p:cNvSpPr>
            <a:spLocks noGrp="1"/>
          </p:cNvSpPr>
          <p:nvPr>
            <p:ph type="sldNum" sz="quarter" idx="10"/>
          </p:nvPr>
        </p:nvSpPr>
        <p:spPr/>
        <p:txBody>
          <a:bodyPr/>
          <a:lstStyle/>
          <a:p>
            <a:fld id="{40C79D16-0EDF-4B94-A8D6-E4EE3D7AA3E8}" type="slidenum">
              <a:rPr lang="en-US" smtClean="0"/>
              <a:t>7</a:t>
            </a:fld>
            <a:endParaRPr lang="en-US"/>
          </a:p>
        </p:txBody>
      </p:sp>
    </p:spTree>
    <p:extLst>
      <p:ext uri="{BB962C8B-B14F-4D97-AF65-F5344CB8AC3E}">
        <p14:creationId xmlns:p14="http://schemas.microsoft.com/office/powerpoint/2010/main" val="7438225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0C79D16-0EDF-4B94-A8D6-E4EE3D7AA3E8}" type="slidenum">
              <a:rPr lang="en-US" smtClean="0"/>
              <a:t>8</a:t>
            </a:fld>
            <a:endParaRPr lang="en-US"/>
          </a:p>
        </p:txBody>
      </p:sp>
    </p:spTree>
    <p:extLst>
      <p:ext uri="{BB962C8B-B14F-4D97-AF65-F5344CB8AC3E}">
        <p14:creationId xmlns:p14="http://schemas.microsoft.com/office/powerpoint/2010/main" val="33545334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tabLst>
                <a:tab pos="228600" algn="l"/>
              </a:tabLst>
            </a:pPr>
            <a:r>
              <a:rPr lang="en-US" spc="-10" dirty="0">
                <a:latin typeface="Times New Roman"/>
                <a:ea typeface="Times New Roman"/>
              </a:rPr>
              <a:t>Slides 8-10</a:t>
            </a:r>
          </a:p>
          <a:p>
            <a:pPr marL="342900" lvl="0" indent="-342900">
              <a:buFont typeface="Symbol"/>
              <a:buChar char=""/>
              <a:tabLst>
                <a:tab pos="228600" algn="l"/>
              </a:tabLst>
            </a:pPr>
            <a:r>
              <a:rPr lang="en-US" spc="-10" dirty="0">
                <a:latin typeface="Times New Roman"/>
                <a:ea typeface="Times New Roman"/>
              </a:rPr>
              <a:t>Explain that the more an adolescent client can be made comfortable, the more likely he or she will open up about his or her concerns, play a role in determining treatment and follow-up, and comply with medical decisions. The 3 most important characteristics of comfort for the adolescent client are privacy, confidentiality and respect.</a:t>
            </a:r>
            <a:endParaRPr lang="en-US" sz="1400" dirty="0">
              <a:latin typeface="Times New Roman"/>
              <a:ea typeface="Calibri"/>
            </a:endParaRPr>
          </a:p>
          <a:p>
            <a:pPr marL="342900" lvl="0" indent="-342900">
              <a:buFont typeface="Symbol"/>
              <a:buChar char=""/>
              <a:tabLst>
                <a:tab pos="228600" algn="l"/>
              </a:tabLst>
            </a:pPr>
            <a:r>
              <a:rPr lang="en-US" spc="-10" dirty="0">
                <a:latin typeface="Times New Roman"/>
                <a:ea typeface="Times New Roman"/>
              </a:rPr>
              <a:t>Show the 3 slides on Privacy, Confidentiality and Respect.</a:t>
            </a:r>
            <a:endParaRPr lang="en-US" sz="1400" dirty="0">
              <a:latin typeface="Times New Roman"/>
              <a:ea typeface="Calibri"/>
            </a:endParaRPr>
          </a:p>
          <a:p>
            <a:pPr marL="342900" lvl="0" indent="-342900">
              <a:buFont typeface="Symbol"/>
              <a:buChar char=""/>
              <a:tabLst>
                <a:tab pos="228600" algn="l"/>
              </a:tabLst>
            </a:pPr>
            <a:r>
              <a:rPr lang="en-US" spc="-10" dirty="0">
                <a:latin typeface="Times New Roman"/>
                <a:ea typeface="Times New Roman"/>
              </a:rPr>
              <a:t>Explain that this next exercise will address the importance of confidentiality, circumstances when confidentiality can or should be broken, and the legal climate within the country. Divide the students into 3 groups. Assign each group a number, 1, 2, or 3. </a:t>
            </a:r>
            <a:endParaRPr lang="en-US" sz="1400" dirty="0">
              <a:latin typeface="Times New Roman"/>
              <a:ea typeface="Times New Roman"/>
            </a:endParaRPr>
          </a:p>
          <a:p>
            <a:pPr marL="342900" lvl="0" indent="-342900">
              <a:buFont typeface="Symbol"/>
              <a:buChar char=""/>
              <a:tabLst>
                <a:tab pos="228600" algn="l"/>
              </a:tabLst>
            </a:pPr>
            <a:r>
              <a:rPr lang="en-US" spc="-10" dirty="0">
                <a:latin typeface="Times New Roman"/>
                <a:ea typeface="Times New Roman"/>
              </a:rPr>
              <a:t>Distribute Participant Handout 4: Confidentiality Discussions. Ask each group to work on the discussion p with the same number as their group Allow 20 minutes for groups to complete their assigned task. </a:t>
            </a:r>
            <a:endParaRPr lang="en-US" sz="1400" dirty="0">
              <a:latin typeface="Times New Roman"/>
              <a:ea typeface="Times New Roman"/>
            </a:endParaRPr>
          </a:p>
          <a:p>
            <a:pPr marL="342900" lvl="0" indent="-342900">
              <a:buFont typeface="Symbol"/>
              <a:buChar char=""/>
              <a:tabLst>
                <a:tab pos="228600" algn="l"/>
              </a:tabLst>
            </a:pPr>
            <a:r>
              <a:rPr lang="en-US" spc="-10" dirty="0">
                <a:latin typeface="Times New Roman"/>
                <a:ea typeface="Times New Roman"/>
              </a:rPr>
              <a:t>Ask each group to report back its conclusions to the plenary. Lead a discussion with the whole group following each report-back, by asking the other two groups for any additional responses, ideas, or experiences. Allow 10 minutes for each topic. </a:t>
            </a:r>
            <a:endParaRPr lang="en-US" dirty="0"/>
          </a:p>
        </p:txBody>
      </p:sp>
      <p:sp>
        <p:nvSpPr>
          <p:cNvPr id="4" name="Slide Number Placeholder 3"/>
          <p:cNvSpPr>
            <a:spLocks noGrp="1"/>
          </p:cNvSpPr>
          <p:nvPr>
            <p:ph type="sldNum" sz="quarter" idx="10"/>
          </p:nvPr>
        </p:nvSpPr>
        <p:spPr/>
        <p:txBody>
          <a:bodyPr/>
          <a:lstStyle/>
          <a:p>
            <a:fld id="{40C79D16-0EDF-4B94-A8D6-E4EE3D7AA3E8}" type="slidenum">
              <a:rPr lang="en-US" smtClean="0"/>
              <a:t>9</a:t>
            </a:fld>
            <a:endParaRPr lang="en-US"/>
          </a:p>
        </p:txBody>
      </p:sp>
    </p:spTree>
    <p:extLst>
      <p:ext uri="{BB962C8B-B14F-4D97-AF65-F5344CB8AC3E}">
        <p14:creationId xmlns:p14="http://schemas.microsoft.com/office/powerpoint/2010/main" val="3853114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5650" name="Rectangle 2"/>
          <p:cNvSpPr>
            <a:spLocks noGrp="1" noChangeArrowheads="1"/>
          </p:cNvSpPr>
          <p:nvPr>
            <p:ph type="ctrTitle"/>
          </p:nvPr>
        </p:nvSpPr>
        <p:spPr>
          <a:xfrm>
            <a:off x="685800" y="1676400"/>
            <a:ext cx="7772400" cy="1470025"/>
          </a:xfrm>
        </p:spPr>
        <p:txBody>
          <a:bodyPr/>
          <a:lstStyle>
            <a:lvl1pPr algn="ctr">
              <a:defRPr sz="4400"/>
            </a:lvl1pPr>
          </a:lstStyle>
          <a:p>
            <a:r>
              <a:rPr lang="en-US"/>
              <a:t>Click to edit Master title style</a:t>
            </a:r>
          </a:p>
        </p:txBody>
      </p:sp>
      <p:sp>
        <p:nvSpPr>
          <p:cNvPr id="15565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3656131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98478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ClipArt Placeholder 2"/>
          <p:cNvSpPr>
            <a:spLocks noGrp="1"/>
          </p:cNvSpPr>
          <p:nvPr>
            <p:ph type="clipArt" sz="half" idx="1"/>
          </p:nvPr>
        </p:nvSpPr>
        <p:spPr>
          <a:xfrm>
            <a:off x="457200" y="1600200"/>
            <a:ext cx="4038600" cy="4525963"/>
          </a:xfrm>
        </p:spPr>
        <p:txBody>
          <a:bodyPr/>
          <a:lstStyle/>
          <a:p>
            <a:pPr lvl="0"/>
            <a:r>
              <a:rPr lang="en-US" noProof="0"/>
              <a:t>Click icon to add clip art</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70338601"/>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Media Placeholder 2"/>
          <p:cNvSpPr>
            <a:spLocks noGrp="1"/>
          </p:cNvSpPr>
          <p:nvPr>
            <p:ph type="media" sz="half" idx="1"/>
          </p:nvPr>
        </p:nvSpPr>
        <p:spPr>
          <a:xfrm>
            <a:off x="457200" y="1600200"/>
            <a:ext cx="4038600" cy="4525963"/>
          </a:xfrm>
        </p:spPr>
        <p:txBody>
          <a:bodyPr/>
          <a:lstStyle/>
          <a:p>
            <a:pPr lvl="0"/>
            <a:r>
              <a:rPr lang="en-US" noProof="0"/>
              <a:t>Click icon to add media</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86154925"/>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5669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1219200" y="6356351"/>
            <a:ext cx="1828800" cy="365125"/>
          </a:xfrm>
          <a:prstGeom prst="rect">
            <a:avLst/>
          </a:prstGeom>
        </p:spPr>
        <p:txBody>
          <a:bodyPr/>
          <a:lstStyle>
            <a:lvl1pPr>
              <a:defRPr/>
            </a:lvl1pPr>
          </a:lstStyle>
          <a:p>
            <a:pPr>
              <a:defRPr/>
            </a:pPr>
            <a:fld id="{AD07FC71-C59D-40B7-8103-2BB1249E2E92}" type="datetime1">
              <a:rPr lang="en-US">
                <a:solidFill>
                  <a:srgbClr val="FFFFFF"/>
                </a:solidFill>
              </a:rPr>
              <a:pPr>
                <a:defRPr/>
              </a:pPr>
              <a:t>4/13/2018</a:t>
            </a:fld>
            <a:endParaRPr lang="en-US">
              <a:solidFill>
                <a:srgbClr val="FFFFFF"/>
              </a:solidFill>
            </a:endParaRPr>
          </a:p>
        </p:txBody>
      </p:sp>
      <p:sp>
        <p:nvSpPr>
          <p:cNvPr id="3" name="Footer Placeholder 4"/>
          <p:cNvSpPr>
            <a:spLocks noGrp="1"/>
          </p:cNvSpPr>
          <p:nvPr>
            <p:ph type="ftr" sz="quarter" idx="11"/>
          </p:nvPr>
        </p:nvSpPr>
        <p:spPr>
          <a:xfrm>
            <a:off x="3996105" y="6356351"/>
            <a:ext cx="2480896" cy="365125"/>
          </a:xfrm>
          <a:prstGeom prst="rect">
            <a:avLst/>
          </a:prstGeom>
        </p:spPr>
        <p:txBody>
          <a:bodyPr/>
          <a:lstStyle>
            <a:lvl1pPr>
              <a:defRPr/>
            </a:lvl1pPr>
          </a:lstStyle>
          <a:p>
            <a:pPr>
              <a:defRPr/>
            </a:pPr>
            <a:endParaRPr lang="en-US">
              <a:solidFill>
                <a:srgbClr val="FFFFFF"/>
              </a:solidFill>
            </a:endParaRPr>
          </a:p>
        </p:txBody>
      </p:sp>
      <p:sp>
        <p:nvSpPr>
          <p:cNvPr id="4" name="Slide Number Placeholder 5"/>
          <p:cNvSpPr>
            <a:spLocks noGrp="1"/>
          </p:cNvSpPr>
          <p:nvPr>
            <p:ph type="sldNum" sz="quarter" idx="12"/>
          </p:nvPr>
        </p:nvSpPr>
        <p:spPr>
          <a:xfrm>
            <a:off x="7086600" y="6356351"/>
            <a:ext cx="1828800" cy="365125"/>
          </a:xfrm>
          <a:prstGeom prst="rect">
            <a:avLst/>
          </a:prstGeom>
        </p:spPr>
        <p:txBody>
          <a:bodyPr/>
          <a:lstStyle>
            <a:lvl1pPr>
              <a:defRPr/>
            </a:lvl1pPr>
          </a:lstStyle>
          <a:p>
            <a:pPr>
              <a:defRPr/>
            </a:pPr>
            <a:fld id="{D61CEC3E-DDE3-46F3-A9FD-6A9AB4DE131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3634058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CCECFF">
            <a:alpha val="23529"/>
          </a:srgb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524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Rectangle 4"/>
          <p:cNvSpPr>
            <a:spLocks noChangeArrowheads="1"/>
          </p:cNvSpPr>
          <p:nvPr/>
        </p:nvSpPr>
        <p:spPr bwMode="auto">
          <a:xfrm>
            <a:off x="471488" y="1219200"/>
            <a:ext cx="8229600" cy="152400"/>
          </a:xfrm>
          <a:prstGeom prst="rect">
            <a:avLst/>
          </a:prstGeom>
          <a:solidFill>
            <a:srgbClr val="008080"/>
          </a:solidFill>
          <a:ln w="9525">
            <a:solidFill>
              <a:schemeClr val="accent6">
                <a:lumMod val="50000"/>
              </a:schemeClr>
            </a:solidFill>
            <a:miter lim="800000"/>
            <a:headEnd/>
            <a:tailEnd/>
          </a:ln>
          <a:effectLst/>
        </p:spPr>
        <p:txBody>
          <a:bodyPr wrap="none" anchor="ctr"/>
          <a:lstStyle/>
          <a:p>
            <a:pPr algn="ctr" fontAlgn="base">
              <a:spcBef>
                <a:spcPct val="0"/>
              </a:spcBef>
              <a:spcAft>
                <a:spcPct val="0"/>
              </a:spcAft>
              <a:defRPr/>
            </a:pPr>
            <a:endParaRPr lang="en-US">
              <a:solidFill>
                <a:srgbClr val="FFFFFF"/>
              </a:solidFill>
              <a:ea typeface="ＭＳ Ｐゴシック" pitchFamily="34" charset="-128"/>
            </a:endParaRPr>
          </a:p>
        </p:txBody>
      </p:sp>
      <p:sp>
        <p:nvSpPr>
          <p:cNvPr id="6" name="TextBox 6"/>
          <p:cNvSpPr txBox="1">
            <a:spLocks noChangeArrowheads="1"/>
          </p:cNvSpPr>
          <p:nvPr/>
        </p:nvSpPr>
        <p:spPr bwMode="auto">
          <a:xfrm>
            <a:off x="5791200" y="6384925"/>
            <a:ext cx="3170238" cy="338554"/>
          </a:xfrm>
          <a:prstGeom prst="rect">
            <a:avLst/>
          </a:prstGeom>
          <a:noFill/>
          <a:ln>
            <a:noFill/>
          </a:ln>
          <a:extLst/>
        </p:spPr>
        <p:txBody>
          <a:bodyPr wrap="square">
            <a:spAutoFit/>
          </a:bodyPr>
          <a:lstStyle>
            <a:lvl1pPr eaLnBrk="0" hangingPunct="0">
              <a:defRPr sz="2400">
                <a:solidFill>
                  <a:schemeClr val="tx1"/>
                </a:solidFill>
                <a:latin typeface="Arial" pitchFamily="34" charset="0"/>
                <a:cs typeface="Arial" pitchFamily="34" charset="0"/>
              </a:defRPr>
            </a:lvl1pPr>
            <a:lvl2pPr marL="37931725" indent="-37474525" eaLnBrk="0" hangingPunct="0">
              <a:defRPr sz="2400">
                <a:solidFill>
                  <a:schemeClr val="tx1"/>
                </a:solidFill>
                <a:latin typeface="Arial" pitchFamily="34" charset="0"/>
                <a:cs typeface="Arial" pitchFamily="34" charset="0"/>
              </a:defRPr>
            </a:lvl2pPr>
            <a:lvl3pPr eaLnBrk="0" hangingPunct="0">
              <a:defRPr sz="2400">
                <a:solidFill>
                  <a:schemeClr val="tx1"/>
                </a:solidFill>
                <a:latin typeface="Arial" pitchFamily="34" charset="0"/>
                <a:cs typeface="Arial" pitchFamily="34" charset="0"/>
              </a:defRPr>
            </a:lvl3pPr>
            <a:lvl4pPr eaLnBrk="0" hangingPunct="0">
              <a:defRPr sz="2400">
                <a:solidFill>
                  <a:schemeClr val="tx1"/>
                </a:solidFill>
                <a:latin typeface="Arial" pitchFamily="34" charset="0"/>
                <a:cs typeface="Arial" pitchFamily="34" charset="0"/>
              </a:defRPr>
            </a:lvl4pPr>
            <a:lvl5pPr eaLnBrk="0" hangingPunct="0">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fontAlgn="base" hangingPunct="1">
              <a:spcBef>
                <a:spcPct val="0"/>
              </a:spcBef>
              <a:spcAft>
                <a:spcPct val="0"/>
              </a:spcAft>
              <a:defRPr/>
            </a:pPr>
            <a:r>
              <a:rPr lang="en-US" sz="1600" b="1" dirty="0">
                <a:solidFill>
                  <a:srgbClr val="000000"/>
                </a:solidFill>
                <a:ea typeface="ＭＳ Ｐゴシック" pitchFamily="34" charset="-128"/>
              </a:rPr>
              <a:t> AYSRH Topic 5, Slide </a:t>
            </a:r>
            <a:fld id="{6D81026D-E1EB-456A-B625-D84DA54B8E9B}" type="slidenum">
              <a:rPr lang="en-US" sz="1600" b="1" smtClean="0">
                <a:solidFill>
                  <a:srgbClr val="000000"/>
                </a:solidFill>
                <a:ea typeface="ＭＳ Ｐゴシック" pitchFamily="34" charset="-128"/>
              </a:rPr>
              <a:pPr algn="r" eaLnBrk="1" fontAlgn="base" hangingPunct="1">
                <a:spcBef>
                  <a:spcPct val="0"/>
                </a:spcBef>
                <a:spcAft>
                  <a:spcPct val="0"/>
                </a:spcAft>
                <a:defRPr/>
              </a:pPr>
              <a:t>‹#›</a:t>
            </a:fld>
            <a:endParaRPr lang="en-US" sz="1600" b="1" dirty="0">
              <a:solidFill>
                <a:srgbClr val="000000"/>
              </a:solidFill>
              <a:ea typeface="ＭＳ Ｐゴシック" pitchFamily="34" charset="-128"/>
            </a:endParaRPr>
          </a:p>
        </p:txBody>
      </p:sp>
    </p:spTree>
    <p:extLst>
      <p:ext uri="{BB962C8B-B14F-4D97-AF65-F5344CB8AC3E}">
        <p14:creationId xmlns:p14="http://schemas.microsoft.com/office/powerpoint/2010/main" val="309517963"/>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sldNum="0" hdr="0" ftr="0" dt="0"/>
  <p:txStyles>
    <p:titleStyle>
      <a:lvl1pPr algn="l" rtl="0" eaLnBrk="0" fontAlgn="base" hangingPunct="0">
        <a:lnSpc>
          <a:spcPct val="85000"/>
        </a:lnSpc>
        <a:spcBef>
          <a:spcPct val="0"/>
        </a:spcBef>
        <a:spcAft>
          <a:spcPct val="0"/>
        </a:spcAft>
        <a:defRPr sz="3800" b="1">
          <a:solidFill>
            <a:srgbClr val="000000"/>
          </a:solidFill>
          <a:latin typeface="+mj-lt"/>
          <a:ea typeface="ＭＳ Ｐゴシック" charset="-128"/>
          <a:cs typeface="+mj-cs"/>
        </a:defRPr>
      </a:lvl1pPr>
      <a:lvl2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2pPr>
      <a:lvl3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3pPr>
      <a:lvl4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4pPr>
      <a:lvl5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5pPr>
      <a:lvl6pPr marL="457200" algn="l" rtl="0" eaLnBrk="1" fontAlgn="base" hangingPunct="1">
        <a:lnSpc>
          <a:spcPct val="85000"/>
        </a:lnSpc>
        <a:spcBef>
          <a:spcPct val="0"/>
        </a:spcBef>
        <a:spcAft>
          <a:spcPct val="0"/>
        </a:spcAft>
        <a:defRPr sz="3800" b="1">
          <a:solidFill>
            <a:schemeClr val="bg2"/>
          </a:solidFill>
          <a:latin typeface="Arial" charset="0"/>
        </a:defRPr>
      </a:lvl6pPr>
      <a:lvl7pPr marL="914400" algn="l" rtl="0" eaLnBrk="1" fontAlgn="base" hangingPunct="1">
        <a:lnSpc>
          <a:spcPct val="85000"/>
        </a:lnSpc>
        <a:spcBef>
          <a:spcPct val="0"/>
        </a:spcBef>
        <a:spcAft>
          <a:spcPct val="0"/>
        </a:spcAft>
        <a:defRPr sz="3800" b="1">
          <a:solidFill>
            <a:schemeClr val="bg2"/>
          </a:solidFill>
          <a:latin typeface="Arial" charset="0"/>
        </a:defRPr>
      </a:lvl7pPr>
      <a:lvl8pPr marL="1371600" algn="l" rtl="0" eaLnBrk="1" fontAlgn="base" hangingPunct="1">
        <a:lnSpc>
          <a:spcPct val="85000"/>
        </a:lnSpc>
        <a:spcBef>
          <a:spcPct val="0"/>
        </a:spcBef>
        <a:spcAft>
          <a:spcPct val="0"/>
        </a:spcAft>
        <a:defRPr sz="3800" b="1">
          <a:solidFill>
            <a:schemeClr val="bg2"/>
          </a:solidFill>
          <a:latin typeface="Arial" charset="0"/>
        </a:defRPr>
      </a:lvl8pPr>
      <a:lvl9pPr marL="1828800" algn="l" rtl="0" eaLnBrk="1" fontAlgn="base" hangingPunct="1">
        <a:lnSpc>
          <a:spcPct val="85000"/>
        </a:lnSpc>
        <a:spcBef>
          <a:spcPct val="0"/>
        </a:spcBef>
        <a:spcAft>
          <a:spcPct val="0"/>
        </a:spcAft>
        <a:defRPr sz="3800" b="1">
          <a:solidFill>
            <a:schemeClr val="bg2"/>
          </a:solidFill>
          <a:latin typeface="Arial" charset="0"/>
        </a:defRPr>
      </a:lvl9pPr>
    </p:titleStyle>
    <p:bodyStyle>
      <a:lvl1pPr marL="342900" indent="-342900" algn="l" rtl="0" eaLnBrk="0" fontAlgn="base" hangingPunct="0">
        <a:lnSpc>
          <a:spcPct val="95000"/>
        </a:lnSpc>
        <a:spcBef>
          <a:spcPct val="30000"/>
        </a:spcBef>
        <a:spcAft>
          <a:spcPct val="0"/>
        </a:spcAft>
        <a:buChar char="•"/>
        <a:defRPr sz="3200">
          <a:solidFill>
            <a:srgbClr val="000000"/>
          </a:solidFill>
          <a:latin typeface="+mn-lt"/>
          <a:ea typeface="ＭＳ Ｐゴシック" charset="-128"/>
          <a:cs typeface="+mn-cs"/>
        </a:defRPr>
      </a:lvl1pPr>
      <a:lvl2pPr marL="742950" indent="-285750" algn="l" rtl="0" eaLnBrk="0" fontAlgn="base" hangingPunct="0">
        <a:lnSpc>
          <a:spcPct val="95000"/>
        </a:lnSpc>
        <a:spcBef>
          <a:spcPct val="30000"/>
        </a:spcBef>
        <a:spcAft>
          <a:spcPct val="0"/>
        </a:spcAft>
        <a:buChar char="–"/>
        <a:defRPr sz="2800">
          <a:solidFill>
            <a:srgbClr val="000000"/>
          </a:solidFill>
          <a:latin typeface="+mn-lt"/>
          <a:ea typeface="ＭＳ Ｐゴシック" charset="-128"/>
        </a:defRPr>
      </a:lvl2pPr>
      <a:lvl3pPr marL="1143000" indent="-228600" algn="l" rtl="0" eaLnBrk="0" fontAlgn="base" hangingPunct="0">
        <a:lnSpc>
          <a:spcPct val="95000"/>
        </a:lnSpc>
        <a:spcBef>
          <a:spcPct val="30000"/>
        </a:spcBef>
        <a:spcAft>
          <a:spcPct val="0"/>
        </a:spcAft>
        <a:buChar char="•"/>
        <a:defRPr sz="2400">
          <a:solidFill>
            <a:srgbClr val="000000"/>
          </a:solidFill>
          <a:latin typeface="+mn-lt"/>
          <a:ea typeface="ＭＳ Ｐゴシック" charset="-128"/>
        </a:defRPr>
      </a:lvl3pPr>
      <a:lvl4pPr marL="16002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4pPr>
      <a:lvl5pPr marL="20574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5pPr>
      <a:lvl6pPr marL="25146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6pPr>
      <a:lvl7pPr marL="29718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7pPr>
      <a:lvl8pPr marL="34290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8pPr>
      <a:lvl9pPr marL="38862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ctr"/>
            <a:r>
              <a:rPr lang="en-US" altLang="en-US" sz="3600">
                <a:latin typeface="Arial Black" pitchFamily="34" charset="0"/>
                <a:ea typeface="ＭＳ Ｐゴシック" pitchFamily="34" charset="-128"/>
              </a:rPr>
              <a:t>Pre-service Education on FP and AYSRH</a:t>
            </a:r>
            <a:endParaRPr lang="en-US" altLang="en-US">
              <a:ea typeface="ＭＳ Ｐゴシック" pitchFamily="34" charset="-128"/>
            </a:endParaRPr>
          </a:p>
        </p:txBody>
      </p:sp>
      <p:sp>
        <p:nvSpPr>
          <p:cNvPr id="4099" name="Content Placeholder 2"/>
          <p:cNvSpPr>
            <a:spLocks noGrp="1"/>
          </p:cNvSpPr>
          <p:nvPr>
            <p:ph idx="1"/>
          </p:nvPr>
        </p:nvSpPr>
        <p:spPr/>
        <p:txBody>
          <a:bodyPr/>
          <a:lstStyle/>
          <a:p>
            <a:pPr marL="0" indent="0" algn="ctr">
              <a:buNone/>
            </a:pPr>
            <a:r>
              <a:rPr lang="en-US" altLang="en-US" b="1" dirty="0">
                <a:ea typeface="ＭＳ Ｐゴシック" pitchFamily="34" charset="-128"/>
              </a:rPr>
              <a:t>Session III Topic 5 </a:t>
            </a:r>
          </a:p>
          <a:p>
            <a:pPr marL="0" indent="0" algn="ctr">
              <a:buFontTx/>
              <a:buNone/>
            </a:pPr>
            <a:r>
              <a:rPr lang="en-US" b="1" dirty="0"/>
              <a:t>Communication with Adolescents</a:t>
            </a:r>
            <a:endParaRPr lang="en-US" altLang="en-US" b="1" dirty="0">
              <a:ea typeface="ＭＳ Ｐゴシック" pitchFamily="34" charset="-128"/>
            </a:endParaRPr>
          </a:p>
          <a:p>
            <a:pPr marL="0" indent="0" algn="ctr">
              <a:buFontTx/>
              <a:buNone/>
            </a:pPr>
            <a:endParaRPr lang="en-US" altLang="en-US" dirty="0">
              <a:ea typeface="ＭＳ Ｐゴシック" pitchFamily="34"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3657600"/>
            <a:ext cx="3149086" cy="1877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5">
            <a:extLst>
              <a:ext uri="{FF2B5EF4-FFF2-40B4-BE49-F238E27FC236}">
                <a16:creationId xmlns:a16="http://schemas.microsoft.com/office/drawing/2014/main" id="{EA3A5AF6-B2D8-4FAE-955D-E475BE5330A1}"/>
              </a:ext>
            </a:extLst>
          </p:cNvPr>
          <p:cNvSpPr>
            <a:spLocks noChangeArrowheads="1"/>
          </p:cNvSpPr>
          <p:nvPr/>
        </p:nvSpPr>
        <p:spPr bwMode="auto">
          <a:xfrm>
            <a:off x="4724400" y="6330950"/>
            <a:ext cx="43434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Communication with Adolescents, Session III Topic 5 Slide 1</a:t>
            </a:r>
          </a:p>
        </p:txBody>
      </p:sp>
    </p:spTree>
    <p:extLst>
      <p:ext uri="{BB962C8B-B14F-4D97-AF65-F5344CB8AC3E}">
        <p14:creationId xmlns:p14="http://schemas.microsoft.com/office/powerpoint/2010/main" val="1192001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Confidentiality</a:t>
            </a:r>
          </a:p>
        </p:txBody>
      </p:sp>
      <p:sp>
        <p:nvSpPr>
          <p:cNvPr id="3" name="Content Placeholder 2"/>
          <p:cNvSpPr>
            <a:spLocks noGrp="1"/>
          </p:cNvSpPr>
          <p:nvPr>
            <p:ph idx="1"/>
          </p:nvPr>
        </p:nvSpPr>
        <p:spPr/>
        <p:txBody>
          <a:bodyPr/>
          <a:lstStyle/>
          <a:p>
            <a:pPr marL="0" indent="0">
              <a:buNone/>
            </a:pPr>
            <a:r>
              <a:rPr lang="en-US" sz="2800" dirty="0"/>
              <a:t>This characteristic relates to the provider and requires that s/he assure the client that all discussions and matters pertaining to the visit will not be transmitted to others.</a:t>
            </a:r>
          </a:p>
          <a:p>
            <a:pPr marL="0" indent="0">
              <a:buNone/>
            </a:pPr>
            <a:r>
              <a:rPr lang="en-US" sz="2800" dirty="0"/>
              <a:t>If, in some circumstances, the counselor/provider believes it necessary to share information with others (for example, to prevent further sexual abuse), the counselor/provider should explain why it is important and explain to when, how, and with whom the information will be shared.</a:t>
            </a:r>
          </a:p>
        </p:txBody>
      </p:sp>
      <p:sp>
        <p:nvSpPr>
          <p:cNvPr id="4" name="Rectangle 5">
            <a:extLst>
              <a:ext uri="{FF2B5EF4-FFF2-40B4-BE49-F238E27FC236}">
                <a16:creationId xmlns:a16="http://schemas.microsoft.com/office/drawing/2014/main" id="{300FF356-100B-4F2F-85E2-F9521275B75B}"/>
              </a:ext>
            </a:extLst>
          </p:cNvPr>
          <p:cNvSpPr>
            <a:spLocks noChangeArrowheads="1"/>
          </p:cNvSpPr>
          <p:nvPr/>
        </p:nvSpPr>
        <p:spPr bwMode="auto">
          <a:xfrm>
            <a:off x="5257800" y="6330950"/>
            <a:ext cx="37338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Communication with Adolescents, Session III Topic 5 Slide 10</a:t>
            </a:r>
          </a:p>
        </p:txBody>
      </p:sp>
    </p:spTree>
    <p:extLst>
      <p:ext uri="{BB962C8B-B14F-4D97-AF65-F5344CB8AC3E}">
        <p14:creationId xmlns:p14="http://schemas.microsoft.com/office/powerpoint/2010/main" val="36345676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Respect</a:t>
            </a:r>
          </a:p>
        </p:txBody>
      </p:sp>
      <p:sp>
        <p:nvSpPr>
          <p:cNvPr id="3" name="Content Placeholder 2"/>
          <p:cNvSpPr>
            <a:spLocks noGrp="1"/>
          </p:cNvSpPr>
          <p:nvPr>
            <p:ph idx="1"/>
          </p:nvPr>
        </p:nvSpPr>
        <p:spPr/>
        <p:txBody>
          <a:bodyPr/>
          <a:lstStyle/>
          <a:p>
            <a:pPr marL="0" indent="0">
              <a:buNone/>
            </a:pPr>
            <a:r>
              <a:rPr lang="en-US" dirty="0"/>
              <a:t>This characteristic involves the way that the counselor/provider relates to the adolescent, requiring recognition of the client’s humanity, dignity, and right to be treated as capable of making good decisions.</a:t>
            </a:r>
          </a:p>
          <a:p>
            <a:pPr marL="0" indent="0">
              <a:buNone/>
            </a:pPr>
            <a:r>
              <a:rPr lang="en-US" dirty="0"/>
              <a:t>Respect also assumes that one can be different and have varying/alternate needs that are legitimate and deserve a professional response. </a:t>
            </a:r>
          </a:p>
        </p:txBody>
      </p:sp>
      <p:sp>
        <p:nvSpPr>
          <p:cNvPr id="4" name="Rectangle 5">
            <a:extLst>
              <a:ext uri="{FF2B5EF4-FFF2-40B4-BE49-F238E27FC236}">
                <a16:creationId xmlns:a16="http://schemas.microsoft.com/office/drawing/2014/main" id="{E0898807-AB08-441E-89AD-B795C777005B}"/>
              </a:ext>
            </a:extLst>
          </p:cNvPr>
          <p:cNvSpPr>
            <a:spLocks noChangeArrowheads="1"/>
          </p:cNvSpPr>
          <p:nvPr/>
        </p:nvSpPr>
        <p:spPr bwMode="auto">
          <a:xfrm>
            <a:off x="5257800" y="6330950"/>
            <a:ext cx="37338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Communication with Adolescents, Session III Topic 5 Slide 11</a:t>
            </a:r>
          </a:p>
        </p:txBody>
      </p:sp>
    </p:spTree>
    <p:extLst>
      <p:ext uri="{BB962C8B-B14F-4D97-AF65-F5344CB8AC3E}">
        <p14:creationId xmlns:p14="http://schemas.microsoft.com/office/powerpoint/2010/main" val="271148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200" dirty="0"/>
              <a:t>Tips for Good Communication with Adolescents</a:t>
            </a:r>
            <a:endParaRPr lang="en-US" sz="3200" dirty="0"/>
          </a:p>
        </p:txBody>
      </p:sp>
      <p:sp>
        <p:nvSpPr>
          <p:cNvPr id="3" name="Content Placeholder 2"/>
          <p:cNvSpPr>
            <a:spLocks noGrp="1"/>
          </p:cNvSpPr>
          <p:nvPr>
            <p:ph idx="1"/>
          </p:nvPr>
        </p:nvSpPr>
        <p:spPr/>
        <p:txBody>
          <a:bodyPr/>
          <a:lstStyle/>
          <a:p>
            <a:pPr marL="609600" indent="-609600" eaLnBrk="1" hangingPunct="1">
              <a:lnSpc>
                <a:spcPct val="100000"/>
              </a:lnSpc>
              <a:spcBef>
                <a:spcPts val="0"/>
              </a:spcBef>
              <a:buFontTx/>
              <a:buNone/>
            </a:pPr>
            <a:r>
              <a:rPr lang="en-US" altLang="en-US" sz="2100" dirty="0"/>
              <a:t>The following are tips for good communication:</a:t>
            </a:r>
          </a:p>
          <a:p>
            <a:pPr marL="609600" indent="-609600" eaLnBrk="1" hangingPunct="1">
              <a:lnSpc>
                <a:spcPct val="100000"/>
              </a:lnSpc>
              <a:spcBef>
                <a:spcPts val="0"/>
              </a:spcBef>
              <a:buFontTx/>
              <a:buNone/>
            </a:pPr>
            <a:endParaRPr lang="en-US" altLang="en-US" sz="2100" dirty="0"/>
          </a:p>
          <a:p>
            <a:pPr marL="609600" indent="-609600" eaLnBrk="1" hangingPunct="1">
              <a:lnSpc>
                <a:spcPct val="100000"/>
              </a:lnSpc>
              <a:spcBef>
                <a:spcPts val="0"/>
              </a:spcBef>
              <a:buFontTx/>
              <a:buNone/>
            </a:pPr>
            <a:r>
              <a:rPr lang="en-US" altLang="en-US" sz="2100" dirty="0"/>
              <a:t>•	Be genuinely open to an adolescent’s question or need for information (ranging from “Where is the toilet?” to “Should I use birth control?”).</a:t>
            </a:r>
          </a:p>
          <a:p>
            <a:pPr marL="609600" indent="-609600" eaLnBrk="1" hangingPunct="1">
              <a:lnSpc>
                <a:spcPct val="100000"/>
              </a:lnSpc>
              <a:spcBef>
                <a:spcPts val="0"/>
              </a:spcBef>
              <a:buFontTx/>
              <a:buNone/>
            </a:pPr>
            <a:r>
              <a:rPr lang="en-US" altLang="en-US" sz="2100" dirty="0"/>
              <a:t>•	Do not use judgmental words or body language that suggest disapproval of adolescents being at the clinic, of their behavior, or of their questions or needs.</a:t>
            </a:r>
          </a:p>
          <a:p>
            <a:pPr marL="609600" indent="-609600" eaLnBrk="1" hangingPunct="1">
              <a:lnSpc>
                <a:spcPct val="100000"/>
              </a:lnSpc>
              <a:spcBef>
                <a:spcPts val="0"/>
              </a:spcBef>
              <a:buFontTx/>
              <a:buNone/>
            </a:pPr>
            <a:r>
              <a:rPr lang="en-US" altLang="en-US" sz="2100" dirty="0"/>
              <a:t>•	Understand that the young person has various feelings of discomfort and uncertainty. Be reassuring in responding to the adolescent, making him or her feel more comfortable and confident.</a:t>
            </a:r>
          </a:p>
          <a:p>
            <a:pPr marL="609600" indent="-609600" eaLnBrk="1" hangingPunct="1">
              <a:lnSpc>
                <a:spcPct val="100000"/>
              </a:lnSpc>
              <a:spcBef>
                <a:spcPts val="0"/>
              </a:spcBef>
              <a:buFontTx/>
              <a:buNone/>
            </a:pPr>
            <a:r>
              <a:rPr lang="en-US" altLang="en-US" sz="2100" dirty="0"/>
              <a:t>•	If sensitive issues are being discussed, help ensure that conversations are not overheard.</a:t>
            </a:r>
          </a:p>
          <a:p>
            <a:endParaRPr lang="en-US" dirty="0"/>
          </a:p>
        </p:txBody>
      </p:sp>
      <p:sp>
        <p:nvSpPr>
          <p:cNvPr id="4" name="Rectangle 5">
            <a:extLst>
              <a:ext uri="{FF2B5EF4-FFF2-40B4-BE49-F238E27FC236}">
                <a16:creationId xmlns:a16="http://schemas.microsoft.com/office/drawing/2014/main" id="{92281611-9F32-4C98-88FE-9B84A2178F83}"/>
              </a:ext>
            </a:extLst>
          </p:cNvPr>
          <p:cNvSpPr>
            <a:spLocks noChangeArrowheads="1"/>
          </p:cNvSpPr>
          <p:nvPr/>
        </p:nvSpPr>
        <p:spPr bwMode="auto">
          <a:xfrm>
            <a:off x="5257800" y="6330950"/>
            <a:ext cx="37338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Communication with Adolescents, Session III Topic 5 Slide 2</a:t>
            </a:r>
          </a:p>
        </p:txBody>
      </p:sp>
    </p:spTree>
    <p:extLst>
      <p:ext uri="{BB962C8B-B14F-4D97-AF65-F5344CB8AC3E}">
        <p14:creationId xmlns:p14="http://schemas.microsoft.com/office/powerpoint/2010/main" val="4181218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a:t>What an Adolescent May Feel When Talking with a Provider</a:t>
            </a:r>
          </a:p>
        </p:txBody>
      </p:sp>
      <p:sp>
        <p:nvSpPr>
          <p:cNvPr id="3" name="Content Placeholder 2"/>
          <p:cNvSpPr>
            <a:spLocks noGrp="1"/>
          </p:cNvSpPr>
          <p:nvPr>
            <p:ph idx="1"/>
          </p:nvPr>
        </p:nvSpPr>
        <p:spPr>
          <a:xfrm>
            <a:off x="457200" y="1447800"/>
            <a:ext cx="8229600" cy="4678363"/>
          </a:xfrm>
        </p:spPr>
        <p:txBody>
          <a:bodyPr/>
          <a:lstStyle/>
          <a:p>
            <a:r>
              <a:rPr lang="en-US" sz="1900" b="1" dirty="0"/>
              <a:t>Shyness</a:t>
            </a:r>
            <a:r>
              <a:rPr lang="en-US" sz="1900" dirty="0"/>
              <a:t> about being in a clinic (especially for SRH) and about needing to discuss personal matters.</a:t>
            </a:r>
          </a:p>
          <a:p>
            <a:r>
              <a:rPr lang="en-US" sz="1900" b="1" dirty="0"/>
              <a:t>Embarrassment</a:t>
            </a:r>
            <a:r>
              <a:rPr lang="en-US" sz="1900" dirty="0"/>
              <a:t> to be seeking SRH care.</a:t>
            </a:r>
          </a:p>
          <a:p>
            <a:r>
              <a:rPr lang="en-US" sz="1900" b="1" dirty="0"/>
              <a:t>Worry/Concern</a:t>
            </a:r>
            <a:r>
              <a:rPr lang="en-US" sz="1900" dirty="0"/>
              <a:t> that someone they know might see them and tell their parents, family, or caretakers, or spread rumors about them at school or in the community.</a:t>
            </a:r>
          </a:p>
          <a:p>
            <a:r>
              <a:rPr lang="en-US" sz="1900" b="1" dirty="0"/>
              <a:t>Inadequacy</a:t>
            </a:r>
            <a:r>
              <a:rPr lang="en-US" sz="1900" dirty="0"/>
              <a:t> or unprepared to describe what is concerning them and ill-informed about SRH matters in general.</a:t>
            </a:r>
          </a:p>
          <a:p>
            <a:r>
              <a:rPr lang="en-US" sz="1900" b="1" dirty="0"/>
              <a:t>Anxiety</a:t>
            </a:r>
            <a:r>
              <a:rPr lang="en-US" sz="1900" dirty="0"/>
              <a:t> that they have a serious condition that has significant consequences (e.g. STI, unintended pregnancy).</a:t>
            </a:r>
          </a:p>
          <a:p>
            <a:r>
              <a:rPr lang="en-US" sz="1900" b="1" dirty="0"/>
              <a:t>Intimidation</a:t>
            </a:r>
            <a:r>
              <a:rPr lang="en-US" sz="1900" dirty="0"/>
              <a:t> by the medical facility and/or the many “authority figures” in the facility.</a:t>
            </a:r>
          </a:p>
          <a:p>
            <a:r>
              <a:rPr lang="en-US" sz="1900" b="1" dirty="0"/>
              <a:t>Defensiveness</a:t>
            </a:r>
            <a:r>
              <a:rPr lang="en-US" sz="1900" dirty="0"/>
              <a:t> about being the subject of the discussion or because they ware referred against their will.</a:t>
            </a:r>
          </a:p>
          <a:p>
            <a:r>
              <a:rPr lang="en-US" sz="1900" b="1" dirty="0"/>
              <a:t>Resistance</a:t>
            </a:r>
            <a:r>
              <a:rPr lang="en-US" sz="1900" dirty="0"/>
              <a:t> to receiving help because of discomfort or fear, or lack of trust in the health provider.</a:t>
            </a:r>
          </a:p>
          <a:p>
            <a:endParaRPr lang="en-US" sz="2000" dirty="0"/>
          </a:p>
          <a:p>
            <a:r>
              <a:rPr lang="en-US" sz="2000" dirty="0"/>
              <a:t>o	Fear of being mistreated, judged, or turned away by clinic staff. </a:t>
            </a:r>
          </a:p>
        </p:txBody>
      </p:sp>
      <p:sp>
        <p:nvSpPr>
          <p:cNvPr id="4" name="Rectangle 5">
            <a:extLst>
              <a:ext uri="{FF2B5EF4-FFF2-40B4-BE49-F238E27FC236}">
                <a16:creationId xmlns:a16="http://schemas.microsoft.com/office/drawing/2014/main" id="{2DEFC823-777D-4AF8-91C0-AECACA7F2FCA}"/>
              </a:ext>
            </a:extLst>
          </p:cNvPr>
          <p:cNvSpPr>
            <a:spLocks noChangeArrowheads="1"/>
          </p:cNvSpPr>
          <p:nvPr/>
        </p:nvSpPr>
        <p:spPr bwMode="auto">
          <a:xfrm>
            <a:off x="5257800" y="6330950"/>
            <a:ext cx="37338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Communication with Adolescents, Session III Topic 5 Slide 3</a:t>
            </a:r>
          </a:p>
        </p:txBody>
      </p:sp>
    </p:spTree>
    <p:extLst>
      <p:ext uri="{BB962C8B-B14F-4D97-AF65-F5344CB8AC3E}">
        <p14:creationId xmlns:p14="http://schemas.microsoft.com/office/powerpoint/2010/main" val="36455332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Roles</a:t>
            </a:r>
          </a:p>
        </p:txBody>
      </p:sp>
      <p:sp>
        <p:nvSpPr>
          <p:cNvPr id="3" name="Content Placeholder 2"/>
          <p:cNvSpPr>
            <a:spLocks noGrp="1"/>
          </p:cNvSpPr>
          <p:nvPr>
            <p:ph idx="1"/>
          </p:nvPr>
        </p:nvSpPr>
        <p:spPr>
          <a:xfrm>
            <a:off x="304800" y="1600200"/>
            <a:ext cx="8610600" cy="4525963"/>
          </a:xfrm>
        </p:spPr>
        <p:txBody>
          <a:bodyPr/>
          <a:lstStyle/>
          <a:p>
            <a:pPr marL="0" indent="0">
              <a:buNone/>
            </a:pPr>
            <a:r>
              <a:rPr lang="en-US" sz="2100" b="1" dirty="0"/>
              <a:t>Providers and facility staff should remember ROLES when communicating with adolescent clients:</a:t>
            </a:r>
          </a:p>
          <a:p>
            <a:pPr marL="0" indent="0">
              <a:buNone/>
            </a:pPr>
            <a:endParaRPr lang="en-US" sz="2100" b="1" dirty="0"/>
          </a:p>
          <a:p>
            <a:pPr marL="0" indent="0">
              <a:buNone/>
            </a:pPr>
            <a:r>
              <a:rPr lang="en-US" sz="2100" b="1" dirty="0"/>
              <a:t>R = Relax the client by using facial expressions showing interest</a:t>
            </a:r>
          </a:p>
          <a:p>
            <a:pPr marL="0" indent="0">
              <a:buNone/>
            </a:pPr>
            <a:r>
              <a:rPr lang="en-US" sz="2100" b="1" dirty="0"/>
              <a:t>O = Open up the client by using a warm and caring tone of voice</a:t>
            </a:r>
          </a:p>
          <a:p>
            <a:pPr marL="0" indent="0">
              <a:buNone/>
            </a:pPr>
            <a:r>
              <a:rPr lang="en-US" sz="2100" b="1" dirty="0"/>
              <a:t>L = Lean towards the client, not far away from him/her</a:t>
            </a:r>
          </a:p>
          <a:p>
            <a:pPr marL="0" indent="0">
              <a:buNone/>
            </a:pPr>
            <a:r>
              <a:rPr lang="en-US" sz="2100" b="1" dirty="0"/>
              <a:t>E = Establish and maintain eye contact with the client</a:t>
            </a:r>
          </a:p>
          <a:p>
            <a:pPr marL="0" indent="0">
              <a:buNone/>
            </a:pPr>
            <a:r>
              <a:rPr lang="en-US" sz="2100" b="1" dirty="0"/>
              <a:t>S </a:t>
            </a:r>
            <a:r>
              <a:rPr lang="en-US" sz="2100" b="1"/>
              <a:t>= Smile </a:t>
            </a:r>
            <a:endParaRPr lang="en-US" sz="2100" dirty="0"/>
          </a:p>
          <a:p>
            <a:endParaRPr lang="en-US" dirty="0"/>
          </a:p>
        </p:txBody>
      </p:sp>
      <p:sp>
        <p:nvSpPr>
          <p:cNvPr id="4" name="Rectangle 5">
            <a:extLst>
              <a:ext uri="{FF2B5EF4-FFF2-40B4-BE49-F238E27FC236}">
                <a16:creationId xmlns:a16="http://schemas.microsoft.com/office/drawing/2014/main" id="{A44B86EA-FA1E-420A-9BB4-CAC267A46353}"/>
              </a:ext>
            </a:extLst>
          </p:cNvPr>
          <p:cNvSpPr>
            <a:spLocks noChangeArrowheads="1"/>
          </p:cNvSpPr>
          <p:nvPr/>
        </p:nvSpPr>
        <p:spPr bwMode="auto">
          <a:xfrm>
            <a:off x="5257800" y="6330950"/>
            <a:ext cx="37338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Communication with Adolescents, Session III Topic 5 Slide 4</a:t>
            </a:r>
          </a:p>
        </p:txBody>
      </p:sp>
    </p:spTree>
    <p:extLst>
      <p:ext uri="{BB962C8B-B14F-4D97-AF65-F5344CB8AC3E}">
        <p14:creationId xmlns:p14="http://schemas.microsoft.com/office/powerpoint/2010/main" val="1858102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Techniques to Help Assure Good Communication with Adolescents</a:t>
            </a:r>
          </a:p>
        </p:txBody>
      </p:sp>
      <p:sp>
        <p:nvSpPr>
          <p:cNvPr id="3" name="Content Placeholder 2"/>
          <p:cNvSpPr>
            <a:spLocks noGrp="1"/>
          </p:cNvSpPr>
          <p:nvPr>
            <p:ph idx="1"/>
          </p:nvPr>
        </p:nvSpPr>
        <p:spPr/>
        <p:txBody>
          <a:bodyPr/>
          <a:lstStyle/>
          <a:p>
            <a:pPr eaLnBrk="1" hangingPunct="1">
              <a:lnSpc>
                <a:spcPct val="90000"/>
              </a:lnSpc>
              <a:spcBef>
                <a:spcPct val="75000"/>
              </a:spcBef>
            </a:pPr>
            <a:r>
              <a:rPr lang="en-US" altLang="en-US" sz="2600" dirty="0"/>
              <a:t>Create a good, friendly first impression</a:t>
            </a:r>
          </a:p>
          <a:p>
            <a:pPr eaLnBrk="1" hangingPunct="1">
              <a:lnSpc>
                <a:spcPct val="90000"/>
              </a:lnSpc>
              <a:spcBef>
                <a:spcPct val="75000"/>
              </a:spcBef>
            </a:pPr>
            <a:r>
              <a:rPr lang="en-US" altLang="en-US" sz="2600" dirty="0"/>
              <a:t>Establish rapport during the first session</a:t>
            </a:r>
          </a:p>
          <a:p>
            <a:pPr eaLnBrk="1" hangingPunct="1">
              <a:lnSpc>
                <a:spcPct val="90000"/>
              </a:lnSpc>
              <a:spcBef>
                <a:spcPct val="75000"/>
              </a:spcBef>
            </a:pPr>
            <a:r>
              <a:rPr lang="en-US" altLang="en-US" sz="2600" dirty="0"/>
              <a:t>Eliminate barriers to good communication</a:t>
            </a:r>
          </a:p>
          <a:p>
            <a:pPr eaLnBrk="1" hangingPunct="1">
              <a:lnSpc>
                <a:spcPct val="90000"/>
              </a:lnSpc>
              <a:spcBef>
                <a:spcPct val="75000"/>
              </a:spcBef>
            </a:pPr>
            <a:r>
              <a:rPr lang="en-US" altLang="en-US" sz="2600" dirty="0"/>
              <a:t>Use “active listening” with the client</a:t>
            </a:r>
          </a:p>
          <a:p>
            <a:pPr eaLnBrk="1" hangingPunct="1">
              <a:lnSpc>
                <a:spcPct val="90000"/>
              </a:lnSpc>
              <a:spcBef>
                <a:spcPct val="75000"/>
              </a:spcBef>
            </a:pPr>
            <a:r>
              <a:rPr lang="en-US" altLang="en-US" sz="2600" dirty="0"/>
              <a:t>Provide information simply</a:t>
            </a:r>
          </a:p>
          <a:p>
            <a:pPr eaLnBrk="1" hangingPunct="1">
              <a:lnSpc>
                <a:spcPct val="90000"/>
              </a:lnSpc>
              <a:spcBef>
                <a:spcPct val="75000"/>
              </a:spcBef>
            </a:pPr>
            <a:r>
              <a:rPr lang="en-US" altLang="en-US" sz="2600" dirty="0"/>
              <a:t>Ask appropriate and effective questions</a:t>
            </a:r>
          </a:p>
          <a:p>
            <a:pPr eaLnBrk="1" hangingPunct="1">
              <a:lnSpc>
                <a:spcPct val="90000"/>
              </a:lnSpc>
              <a:spcBef>
                <a:spcPct val="75000"/>
              </a:spcBef>
            </a:pPr>
            <a:r>
              <a:rPr lang="en-US" altLang="en-US" sz="2600" dirty="0"/>
              <a:t>Recognize and take advantage of teachable moments</a:t>
            </a:r>
          </a:p>
        </p:txBody>
      </p:sp>
      <p:sp>
        <p:nvSpPr>
          <p:cNvPr id="4" name="Rectangle 5">
            <a:extLst>
              <a:ext uri="{FF2B5EF4-FFF2-40B4-BE49-F238E27FC236}">
                <a16:creationId xmlns:a16="http://schemas.microsoft.com/office/drawing/2014/main" id="{44CA1BEF-0675-4601-B259-9419DE8B8735}"/>
              </a:ext>
            </a:extLst>
          </p:cNvPr>
          <p:cNvSpPr>
            <a:spLocks noChangeArrowheads="1"/>
          </p:cNvSpPr>
          <p:nvPr/>
        </p:nvSpPr>
        <p:spPr bwMode="auto">
          <a:xfrm>
            <a:off x="5257800" y="6330950"/>
            <a:ext cx="37338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Communication with Adolescents, Session III Topic 5 Slide 5</a:t>
            </a:r>
          </a:p>
        </p:txBody>
      </p:sp>
    </p:spTree>
    <p:extLst>
      <p:ext uri="{BB962C8B-B14F-4D97-AF65-F5344CB8AC3E}">
        <p14:creationId xmlns:p14="http://schemas.microsoft.com/office/powerpoint/2010/main" val="28776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049215" y="609600"/>
            <a:ext cx="7772400" cy="381000"/>
          </a:xfrm>
        </p:spPr>
        <p:txBody>
          <a:bodyPr/>
          <a:lstStyle/>
          <a:p>
            <a:r>
              <a:rPr lang="en-US" altLang="en-US" sz="3200" dirty="0"/>
              <a:t>Fostering Good Communication</a:t>
            </a:r>
            <a:br>
              <a:rPr lang="en-US" altLang="en-US" sz="3600" dirty="0"/>
            </a:br>
            <a:endParaRPr lang="en-US" altLang="en-US" sz="3600" dirty="0"/>
          </a:p>
        </p:txBody>
      </p:sp>
      <p:sp>
        <p:nvSpPr>
          <p:cNvPr id="3" name="Content Placeholder 2"/>
          <p:cNvSpPr>
            <a:spLocks noGrp="1"/>
          </p:cNvSpPr>
          <p:nvPr>
            <p:ph idx="1"/>
          </p:nvPr>
        </p:nvSpPr>
        <p:spPr>
          <a:xfrm>
            <a:off x="1049215" y="1371600"/>
            <a:ext cx="7772400" cy="4754564"/>
          </a:xfrm>
        </p:spPr>
        <p:txBody>
          <a:bodyPr/>
          <a:lstStyle/>
          <a:p>
            <a:pPr marL="0" indent="0">
              <a:buFont typeface="Arial" charset="0"/>
              <a:buNone/>
              <a:defRPr/>
            </a:pPr>
            <a:r>
              <a:rPr lang="en-US" sz="2000" dirty="0"/>
              <a:t>Several principles help assure effective counseling with adolescents:</a:t>
            </a:r>
          </a:p>
          <a:p>
            <a:pPr>
              <a:buFont typeface="Arial" charset="0"/>
              <a:buChar char="•"/>
              <a:defRPr/>
            </a:pPr>
            <a:r>
              <a:rPr lang="en-US" sz="2000" dirty="0"/>
              <a:t>Analyze and reflect on the issues troubling the young person</a:t>
            </a:r>
          </a:p>
          <a:p>
            <a:pPr>
              <a:buFont typeface="Arial" charset="0"/>
              <a:buChar char="•"/>
              <a:defRPr/>
            </a:pPr>
            <a:r>
              <a:rPr lang="en-US" sz="2000" dirty="0"/>
              <a:t>Encourage him/her to explore and express feelings</a:t>
            </a:r>
          </a:p>
          <a:p>
            <a:pPr>
              <a:buFont typeface="Arial" charset="0"/>
              <a:buChar char="•"/>
              <a:defRPr/>
            </a:pPr>
            <a:r>
              <a:rPr lang="en-US" sz="2000" dirty="0"/>
              <a:t>Avoid giving advice and magic formulas for solving problems. </a:t>
            </a:r>
          </a:p>
          <a:p>
            <a:pPr>
              <a:buFont typeface="Arial" charset="0"/>
              <a:buChar char="•"/>
              <a:defRPr/>
            </a:pPr>
            <a:r>
              <a:rPr lang="en-US" sz="2000" dirty="0"/>
              <a:t>Help the adolescent to evaluate her/his own behavior and the possible solutions to the problem.</a:t>
            </a:r>
          </a:p>
          <a:p>
            <a:pPr>
              <a:buFont typeface="Arial" charset="0"/>
              <a:buChar char="•"/>
              <a:defRPr/>
            </a:pPr>
            <a:r>
              <a:rPr lang="en-US" sz="2000" dirty="0"/>
              <a:t>Encourage the young person to take responsibility for her/his decisions</a:t>
            </a:r>
          </a:p>
          <a:p>
            <a:pPr>
              <a:buFont typeface="Arial" charset="0"/>
              <a:buChar char="•"/>
              <a:defRPr/>
            </a:pPr>
            <a:r>
              <a:rPr lang="en-US" sz="2000" dirty="0"/>
              <a:t>Consider adolescents as individuals, emphasizing their qualities and potential</a:t>
            </a:r>
          </a:p>
          <a:p>
            <a:pPr>
              <a:buFont typeface="Arial" charset="0"/>
              <a:buChar char="•"/>
              <a:defRPr/>
            </a:pPr>
            <a:r>
              <a:rPr lang="en-US" sz="2000" dirty="0"/>
              <a:t>Accept do not judge them as good or bad. consider necessary</a:t>
            </a:r>
          </a:p>
          <a:p>
            <a:pPr>
              <a:buFont typeface="Arial" charset="0"/>
              <a:buChar char="•"/>
              <a:defRPr/>
            </a:pPr>
            <a:r>
              <a:rPr lang="en-US" sz="2000" dirty="0"/>
              <a:t>Promote ownership of decisions, greater self-confidence, and self-control</a:t>
            </a:r>
          </a:p>
          <a:p>
            <a:pPr>
              <a:buFont typeface="Arial" charset="0"/>
              <a:buChar char="•"/>
              <a:defRPr/>
            </a:pPr>
            <a:endParaRPr lang="en-US" dirty="0"/>
          </a:p>
        </p:txBody>
      </p:sp>
      <p:sp>
        <p:nvSpPr>
          <p:cNvPr id="4" name="Slide Number Placeholder 3"/>
          <p:cNvSpPr>
            <a:spLocks noGrp="1"/>
          </p:cNvSpPr>
          <p:nvPr>
            <p:ph type="sldNum" sz="quarter" idx="4294967295"/>
          </p:nvPr>
        </p:nvSpPr>
        <p:spPr>
          <a:xfrm>
            <a:off x="7086600" y="6356351"/>
            <a:ext cx="1828800" cy="365125"/>
          </a:xfrm>
          <a:prstGeom prst="rect">
            <a:avLst/>
          </a:prstGeom>
        </p:spPr>
        <p:txBody>
          <a:bodyPr/>
          <a:lstStyle/>
          <a:p>
            <a:pPr>
              <a:defRPr/>
            </a:pPr>
            <a:fld id="{506628FA-268E-4084-ACFD-E7454DA27405}" type="slidenum">
              <a:rPr lang="en-US">
                <a:solidFill>
                  <a:srgbClr val="FFFFFF"/>
                </a:solidFill>
              </a:rPr>
              <a:pPr>
                <a:defRPr/>
              </a:pPr>
              <a:t>6</a:t>
            </a:fld>
            <a:endParaRPr lang="en-US">
              <a:solidFill>
                <a:srgbClr val="FFFFFF"/>
              </a:solidFill>
            </a:endParaRPr>
          </a:p>
        </p:txBody>
      </p:sp>
      <p:sp>
        <p:nvSpPr>
          <p:cNvPr id="5" name="Rectangle 5">
            <a:extLst>
              <a:ext uri="{FF2B5EF4-FFF2-40B4-BE49-F238E27FC236}">
                <a16:creationId xmlns:a16="http://schemas.microsoft.com/office/drawing/2014/main" id="{326D96D4-F9FB-46E3-98E7-33C0F0FC558F}"/>
              </a:ext>
            </a:extLst>
          </p:cNvPr>
          <p:cNvSpPr>
            <a:spLocks noChangeArrowheads="1"/>
          </p:cNvSpPr>
          <p:nvPr/>
        </p:nvSpPr>
        <p:spPr bwMode="auto">
          <a:xfrm>
            <a:off x="5257800" y="6330950"/>
            <a:ext cx="37338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Communication with Adolescents, Session III Topic 5 Slide 6</a:t>
            </a:r>
          </a:p>
        </p:txBody>
      </p:sp>
    </p:spTree>
    <p:extLst>
      <p:ext uri="{BB962C8B-B14F-4D97-AF65-F5344CB8AC3E}">
        <p14:creationId xmlns:p14="http://schemas.microsoft.com/office/powerpoint/2010/main" val="4032744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Communicating about Sexuality </a:t>
            </a:r>
          </a:p>
        </p:txBody>
      </p:sp>
      <p:sp>
        <p:nvSpPr>
          <p:cNvPr id="3" name="Content Placeholder 2"/>
          <p:cNvSpPr>
            <a:spLocks noGrp="1"/>
          </p:cNvSpPr>
          <p:nvPr>
            <p:ph idx="1"/>
          </p:nvPr>
        </p:nvSpPr>
        <p:spPr/>
        <p:txBody>
          <a:bodyPr/>
          <a:lstStyle/>
          <a:p>
            <a:pPr marL="0" indent="0">
              <a:buNone/>
            </a:pPr>
            <a:r>
              <a:rPr lang="en-US" sz="2400" dirty="0"/>
              <a:t>Good communication and counseling about sexuality requires:</a:t>
            </a:r>
          </a:p>
          <a:p>
            <a:pPr marL="0" indent="0">
              <a:buNone/>
            </a:pPr>
            <a:r>
              <a:rPr lang="en-US" sz="2400" dirty="0"/>
              <a:t>• Considering the adolescent’s age and sexual experience.</a:t>
            </a:r>
          </a:p>
          <a:p>
            <a:pPr marL="0" indent="0">
              <a:buNone/>
            </a:pPr>
            <a:r>
              <a:rPr lang="en-US" sz="2400" dirty="0"/>
              <a:t>• Demonstrating patience and understanding of the difficulty adolescents have in talking about sex.</a:t>
            </a:r>
          </a:p>
          <a:p>
            <a:pPr marL="0" indent="0">
              <a:buNone/>
            </a:pPr>
            <a:r>
              <a:rPr lang="en-US" sz="2400" dirty="0"/>
              <a:t>• Assuring privacy and confidentiality.</a:t>
            </a:r>
          </a:p>
          <a:p>
            <a:pPr marL="0" indent="0">
              <a:buNone/>
            </a:pPr>
            <a:r>
              <a:rPr lang="en-US" sz="2400" dirty="0"/>
              <a:t>• Respecting the adolescent and their feelings, choices, and decisions.</a:t>
            </a:r>
          </a:p>
          <a:p>
            <a:pPr marL="0" indent="0">
              <a:buNone/>
            </a:pPr>
            <a:r>
              <a:rPr lang="en-US" sz="2400" dirty="0"/>
              <a:t>• Ensuring a comfort level for the adolescent to ask questions and communicate concerns and needs.</a:t>
            </a:r>
          </a:p>
        </p:txBody>
      </p:sp>
      <p:sp>
        <p:nvSpPr>
          <p:cNvPr id="4" name="Rectangle 5">
            <a:extLst>
              <a:ext uri="{FF2B5EF4-FFF2-40B4-BE49-F238E27FC236}">
                <a16:creationId xmlns:a16="http://schemas.microsoft.com/office/drawing/2014/main" id="{C34FCA27-BCDF-47C5-9E8A-FC07B4B9490A}"/>
              </a:ext>
            </a:extLst>
          </p:cNvPr>
          <p:cNvSpPr>
            <a:spLocks noChangeArrowheads="1"/>
          </p:cNvSpPr>
          <p:nvPr/>
        </p:nvSpPr>
        <p:spPr bwMode="auto">
          <a:xfrm>
            <a:off x="5257800" y="6330950"/>
            <a:ext cx="37338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Communication with Adolescents, Session III Topic 5 Slide 7</a:t>
            </a:r>
          </a:p>
        </p:txBody>
      </p:sp>
    </p:spTree>
    <p:extLst>
      <p:ext uri="{BB962C8B-B14F-4D97-AF65-F5344CB8AC3E}">
        <p14:creationId xmlns:p14="http://schemas.microsoft.com/office/powerpoint/2010/main" val="16786165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Communicating about Sexuality</a:t>
            </a:r>
            <a:br>
              <a:rPr lang="en-US" dirty="0"/>
            </a:br>
            <a:r>
              <a:rPr lang="en-US" dirty="0"/>
              <a:t>(continued)</a:t>
            </a:r>
          </a:p>
        </p:txBody>
      </p:sp>
      <p:sp>
        <p:nvSpPr>
          <p:cNvPr id="3" name="Content Placeholder 2"/>
          <p:cNvSpPr>
            <a:spLocks noGrp="1"/>
          </p:cNvSpPr>
          <p:nvPr>
            <p:ph idx="1"/>
          </p:nvPr>
        </p:nvSpPr>
        <p:spPr/>
        <p:txBody>
          <a:bodyPr/>
          <a:lstStyle/>
          <a:p>
            <a:r>
              <a:rPr lang="en-US" sz="2400" dirty="0"/>
              <a:t>Responding to expressed needs for information in understandable and honest ways.</a:t>
            </a:r>
          </a:p>
          <a:p>
            <a:r>
              <a:rPr lang="en-US" sz="2400" dirty="0"/>
              <a:t>Exploring feelings as well as facts.</a:t>
            </a:r>
          </a:p>
          <a:p>
            <a:r>
              <a:rPr lang="en-US" sz="2400" dirty="0"/>
              <a:t>Encouraging the adolescent to identify possible alternatives.</a:t>
            </a:r>
          </a:p>
          <a:p>
            <a:r>
              <a:rPr lang="en-US" sz="2400" dirty="0"/>
              <a:t>Leading an analytical discussion of consequences, advantages and disadvantages of options.</a:t>
            </a:r>
          </a:p>
          <a:p>
            <a:r>
              <a:rPr lang="en-US" sz="2400" dirty="0"/>
              <a:t>Assisting the client to make an informed decision.</a:t>
            </a:r>
          </a:p>
          <a:p>
            <a:r>
              <a:rPr lang="en-US" sz="2400" dirty="0"/>
              <a:t>Helping the adolescent plan how to implement their choice.</a:t>
            </a:r>
          </a:p>
          <a:p>
            <a:endParaRPr lang="en-US" dirty="0"/>
          </a:p>
        </p:txBody>
      </p:sp>
      <p:sp>
        <p:nvSpPr>
          <p:cNvPr id="4" name="Rectangle 5">
            <a:extLst>
              <a:ext uri="{FF2B5EF4-FFF2-40B4-BE49-F238E27FC236}">
                <a16:creationId xmlns:a16="http://schemas.microsoft.com/office/drawing/2014/main" id="{561D57DE-CCC9-422A-B746-B3E3D6D17986}"/>
              </a:ext>
            </a:extLst>
          </p:cNvPr>
          <p:cNvSpPr>
            <a:spLocks noChangeArrowheads="1"/>
          </p:cNvSpPr>
          <p:nvPr/>
        </p:nvSpPr>
        <p:spPr bwMode="auto">
          <a:xfrm>
            <a:off x="5257800" y="6330950"/>
            <a:ext cx="37338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Communication with Adolescents, Session III Topic 5 Slide 8</a:t>
            </a:r>
          </a:p>
        </p:txBody>
      </p:sp>
    </p:spTree>
    <p:extLst>
      <p:ext uri="{BB962C8B-B14F-4D97-AF65-F5344CB8AC3E}">
        <p14:creationId xmlns:p14="http://schemas.microsoft.com/office/powerpoint/2010/main" val="37884349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Privacy</a:t>
            </a:r>
          </a:p>
        </p:txBody>
      </p:sp>
      <p:sp>
        <p:nvSpPr>
          <p:cNvPr id="3" name="Content Placeholder 2"/>
          <p:cNvSpPr>
            <a:spLocks noGrp="1"/>
          </p:cNvSpPr>
          <p:nvPr>
            <p:ph idx="1"/>
          </p:nvPr>
        </p:nvSpPr>
        <p:spPr/>
        <p:txBody>
          <a:bodyPr/>
          <a:lstStyle/>
          <a:p>
            <a:pPr marL="0" indent="0">
              <a:lnSpc>
                <a:spcPct val="150000"/>
              </a:lnSpc>
              <a:buNone/>
            </a:pPr>
            <a:r>
              <a:rPr lang="en-US" sz="2800" dirty="0"/>
              <a:t>This characteristic relates primarily to the facility and requires a separate space where counseling and/or examination can take place without being seen or overheard and where the interaction is free from interruptions.</a:t>
            </a:r>
          </a:p>
        </p:txBody>
      </p:sp>
      <p:sp>
        <p:nvSpPr>
          <p:cNvPr id="4" name="Rectangle 5">
            <a:extLst>
              <a:ext uri="{FF2B5EF4-FFF2-40B4-BE49-F238E27FC236}">
                <a16:creationId xmlns:a16="http://schemas.microsoft.com/office/drawing/2014/main" id="{54B3B811-8F95-4B4E-8836-EA365DDA7DD1}"/>
              </a:ext>
            </a:extLst>
          </p:cNvPr>
          <p:cNvSpPr>
            <a:spLocks noChangeArrowheads="1"/>
          </p:cNvSpPr>
          <p:nvPr/>
        </p:nvSpPr>
        <p:spPr bwMode="auto">
          <a:xfrm>
            <a:off x="5257800" y="6330950"/>
            <a:ext cx="37338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Communication with Adolescents, Session III Topic 5 Slide 9</a:t>
            </a:r>
          </a:p>
        </p:txBody>
      </p:sp>
    </p:spTree>
    <p:extLst>
      <p:ext uri="{BB962C8B-B14F-4D97-AF65-F5344CB8AC3E}">
        <p14:creationId xmlns:p14="http://schemas.microsoft.com/office/powerpoint/2010/main" val="864308048"/>
      </p:ext>
    </p:extLst>
  </p:cSld>
  <p:clrMapOvr>
    <a:masterClrMapping/>
  </p:clrMapOvr>
</p:sld>
</file>

<file path=ppt/theme/theme1.xml><?xml version="1.0" encoding="utf-8"?>
<a:theme xmlns:a="http://schemas.openxmlformats.org/drawingml/2006/main" name="TRP Template">
  <a:themeElements>
    <a:clrScheme name="">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7BB6FD"/>
      </a:hlink>
      <a:folHlink>
        <a:srgbClr val="FFE701"/>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0000"/>
        </a:dk1>
        <a:lt1>
          <a:srgbClr val="FFFFFF"/>
        </a:lt1>
        <a:dk2>
          <a:srgbClr val="000000"/>
        </a:dk2>
        <a:lt2>
          <a:srgbClr val="080808"/>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4">
        <a:dk1>
          <a:srgbClr val="000000"/>
        </a:dk1>
        <a:lt1>
          <a:srgbClr val="5F5F5F"/>
        </a:lt1>
        <a:dk2>
          <a:srgbClr val="FFFFFF"/>
        </a:dk2>
        <a:lt2>
          <a:srgbClr val="080808"/>
        </a:lt2>
        <a:accent1>
          <a:srgbClr val="BBE0E3"/>
        </a:accent1>
        <a:accent2>
          <a:srgbClr val="333399"/>
        </a:accent2>
        <a:accent3>
          <a:srgbClr val="B6B6B6"/>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5">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16">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59A3FD"/>
        </a:hlink>
        <a:folHlink>
          <a:srgbClr val="FFE70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2080</TotalTime>
  <Words>1965</Words>
  <Application>Microsoft Office PowerPoint</Application>
  <PresentationFormat>On-screen Show (4:3)</PresentationFormat>
  <Paragraphs>130</Paragraphs>
  <Slides>11</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ＭＳ Ｐゴシック</vt:lpstr>
      <vt:lpstr>Arial</vt:lpstr>
      <vt:lpstr>Arial Black</vt:lpstr>
      <vt:lpstr>Calibri</vt:lpstr>
      <vt:lpstr>Symbol</vt:lpstr>
      <vt:lpstr>Times New Roman</vt:lpstr>
      <vt:lpstr>TRP Template</vt:lpstr>
      <vt:lpstr>Pre-service Education on FP and AYSRH</vt:lpstr>
      <vt:lpstr>Tips for Good Communication with Adolescents</vt:lpstr>
      <vt:lpstr>What an Adolescent May Feel When Talking with a Provider</vt:lpstr>
      <vt:lpstr>Roles</vt:lpstr>
      <vt:lpstr>Techniques to Help Assure Good Communication with Adolescents</vt:lpstr>
      <vt:lpstr>Fostering Good Communication </vt:lpstr>
      <vt:lpstr>Communicating about Sexuality </vt:lpstr>
      <vt:lpstr>Communicating about Sexuality (continued)</vt:lpstr>
      <vt:lpstr>Privacy</vt:lpstr>
      <vt:lpstr>Confidentiality</vt:lpstr>
      <vt:lpstr>Respect</vt:lpstr>
    </vt:vector>
  </TitlesOfParts>
  <Company>Pathfinder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Pre-service Education on FP and AYSRH</dc:title>
  <dc:creator>Cathy Solter</dc:creator>
  <cp:lastModifiedBy>Elizabeth Williams</cp:lastModifiedBy>
  <cp:revision>17</cp:revision>
  <dcterms:created xsi:type="dcterms:W3CDTF">2017-09-23T02:07:15Z</dcterms:created>
  <dcterms:modified xsi:type="dcterms:W3CDTF">2018-04-13T14:43:34Z</dcterms:modified>
</cp:coreProperties>
</file>